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3" r:id="rId6"/>
    <p:sldId id="262" r:id="rId7"/>
    <p:sldId id="275" r:id="rId8"/>
    <p:sldId id="264" r:id="rId9"/>
    <p:sldId id="265" r:id="rId10"/>
    <p:sldId id="266" r:id="rId11"/>
    <p:sldId id="260" r:id="rId12"/>
    <p:sldId id="269" r:id="rId13"/>
    <p:sldId id="261" r:id="rId14"/>
    <p:sldId id="276" r:id="rId15"/>
    <p:sldId id="268" r:id="rId16"/>
    <p:sldId id="267" r:id="rId17"/>
    <p:sldId id="270" r:id="rId18"/>
    <p:sldId id="271" r:id="rId19"/>
    <p:sldId id="272" r:id="rId20"/>
    <p:sldId id="273" r:id="rId21"/>
    <p:sldId id="274" r:id="rId22"/>
    <p:sldId id="277" r:id="rId23"/>
    <p:sldId id="278" r:id="rId24"/>
    <p:sldId id="279" r:id="rId25"/>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18"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982FE8AD-6F39-4691-BEDF-367281E1A4D1}" type="datetimeFigureOut">
              <a:rPr lang="es-ES" smtClean="0"/>
              <a:t>30/04/2014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A700011-B6D6-4306-AB7F-607DE7654809}" type="slidenum">
              <a:rPr lang="es-ES" smtClean="0"/>
              <a:t>‹Nº›</a:t>
            </a:fld>
            <a:endParaRPr lang="es-ES"/>
          </a:p>
        </p:txBody>
      </p:sp>
    </p:spTree>
    <p:extLst>
      <p:ext uri="{BB962C8B-B14F-4D97-AF65-F5344CB8AC3E}">
        <p14:creationId xmlns:p14="http://schemas.microsoft.com/office/powerpoint/2010/main" val="147052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82FE8AD-6F39-4691-BEDF-367281E1A4D1}" type="datetimeFigureOut">
              <a:rPr lang="es-ES" smtClean="0"/>
              <a:t>30/04/2014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A700011-B6D6-4306-AB7F-607DE7654809}" type="slidenum">
              <a:rPr lang="es-ES" smtClean="0"/>
              <a:t>‹Nº›</a:t>
            </a:fld>
            <a:endParaRPr lang="es-ES"/>
          </a:p>
        </p:txBody>
      </p:sp>
    </p:spTree>
    <p:extLst>
      <p:ext uri="{BB962C8B-B14F-4D97-AF65-F5344CB8AC3E}">
        <p14:creationId xmlns:p14="http://schemas.microsoft.com/office/powerpoint/2010/main" val="1830610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82FE8AD-6F39-4691-BEDF-367281E1A4D1}" type="datetimeFigureOut">
              <a:rPr lang="es-ES" smtClean="0"/>
              <a:t>30/04/2014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A700011-B6D6-4306-AB7F-607DE7654809}" type="slidenum">
              <a:rPr lang="es-ES" smtClean="0"/>
              <a:t>‹Nº›</a:t>
            </a:fld>
            <a:endParaRPr lang="es-E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5491154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82FE8AD-6F39-4691-BEDF-367281E1A4D1}" type="datetimeFigureOut">
              <a:rPr lang="es-ES" smtClean="0"/>
              <a:t>30/04/2014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A700011-B6D6-4306-AB7F-607DE7654809}" type="slidenum">
              <a:rPr lang="es-ES" smtClean="0"/>
              <a:t>‹Nº›</a:t>
            </a:fld>
            <a:endParaRPr lang="es-ES"/>
          </a:p>
        </p:txBody>
      </p:sp>
    </p:spTree>
    <p:extLst>
      <p:ext uri="{BB962C8B-B14F-4D97-AF65-F5344CB8AC3E}">
        <p14:creationId xmlns:p14="http://schemas.microsoft.com/office/powerpoint/2010/main" val="1103843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82FE8AD-6F39-4691-BEDF-367281E1A4D1}" type="datetimeFigureOut">
              <a:rPr lang="es-ES" smtClean="0"/>
              <a:t>30/04/2014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A700011-B6D6-4306-AB7F-607DE7654809}" type="slidenum">
              <a:rPr lang="es-ES" smtClean="0"/>
              <a:t>‹Nº›</a:t>
            </a:fld>
            <a:endParaRPr lang="es-E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05728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82FE8AD-6F39-4691-BEDF-367281E1A4D1}" type="datetimeFigureOut">
              <a:rPr lang="es-ES" smtClean="0"/>
              <a:t>30/04/2014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A700011-B6D6-4306-AB7F-607DE7654809}" type="slidenum">
              <a:rPr lang="es-ES" smtClean="0"/>
              <a:t>‹Nº›</a:t>
            </a:fld>
            <a:endParaRPr lang="es-ES"/>
          </a:p>
        </p:txBody>
      </p:sp>
    </p:spTree>
    <p:extLst>
      <p:ext uri="{BB962C8B-B14F-4D97-AF65-F5344CB8AC3E}">
        <p14:creationId xmlns:p14="http://schemas.microsoft.com/office/powerpoint/2010/main" val="21661520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82FE8AD-6F39-4691-BEDF-367281E1A4D1}" type="datetimeFigureOut">
              <a:rPr lang="es-ES" smtClean="0"/>
              <a:t>30/04/2014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A700011-B6D6-4306-AB7F-607DE7654809}" type="slidenum">
              <a:rPr lang="es-ES" smtClean="0"/>
              <a:t>‹Nº›</a:t>
            </a:fld>
            <a:endParaRPr lang="es-ES"/>
          </a:p>
        </p:txBody>
      </p:sp>
    </p:spTree>
    <p:extLst>
      <p:ext uri="{BB962C8B-B14F-4D97-AF65-F5344CB8AC3E}">
        <p14:creationId xmlns:p14="http://schemas.microsoft.com/office/powerpoint/2010/main" val="26535684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82FE8AD-6F39-4691-BEDF-367281E1A4D1}" type="datetimeFigureOut">
              <a:rPr lang="es-ES" smtClean="0"/>
              <a:t>30/04/2014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A700011-B6D6-4306-AB7F-607DE7654809}" type="slidenum">
              <a:rPr lang="es-ES" smtClean="0"/>
              <a:t>‹Nº›</a:t>
            </a:fld>
            <a:endParaRPr lang="es-ES"/>
          </a:p>
        </p:txBody>
      </p:sp>
    </p:spTree>
    <p:extLst>
      <p:ext uri="{BB962C8B-B14F-4D97-AF65-F5344CB8AC3E}">
        <p14:creationId xmlns:p14="http://schemas.microsoft.com/office/powerpoint/2010/main" val="304748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82FE8AD-6F39-4691-BEDF-367281E1A4D1}" type="datetimeFigureOut">
              <a:rPr lang="es-ES" smtClean="0"/>
              <a:t>30/04/2014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A700011-B6D6-4306-AB7F-607DE7654809}" type="slidenum">
              <a:rPr lang="es-ES" smtClean="0"/>
              <a:t>‹Nº›</a:t>
            </a:fld>
            <a:endParaRPr lang="es-ES"/>
          </a:p>
        </p:txBody>
      </p:sp>
    </p:spTree>
    <p:extLst>
      <p:ext uri="{BB962C8B-B14F-4D97-AF65-F5344CB8AC3E}">
        <p14:creationId xmlns:p14="http://schemas.microsoft.com/office/powerpoint/2010/main" val="661653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82FE8AD-6F39-4691-BEDF-367281E1A4D1}" type="datetimeFigureOut">
              <a:rPr lang="es-ES" smtClean="0"/>
              <a:t>30/04/2014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A700011-B6D6-4306-AB7F-607DE7654809}" type="slidenum">
              <a:rPr lang="es-ES" smtClean="0"/>
              <a:t>‹Nº›</a:t>
            </a:fld>
            <a:endParaRPr lang="es-ES"/>
          </a:p>
        </p:txBody>
      </p:sp>
    </p:spTree>
    <p:extLst>
      <p:ext uri="{BB962C8B-B14F-4D97-AF65-F5344CB8AC3E}">
        <p14:creationId xmlns:p14="http://schemas.microsoft.com/office/powerpoint/2010/main" val="3151010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82FE8AD-6F39-4691-BEDF-367281E1A4D1}" type="datetimeFigureOut">
              <a:rPr lang="es-ES" smtClean="0"/>
              <a:t>30/04/2014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4A700011-B6D6-4306-AB7F-607DE7654809}" type="slidenum">
              <a:rPr lang="es-ES" smtClean="0"/>
              <a:t>‹Nº›</a:t>
            </a:fld>
            <a:endParaRPr lang="es-ES"/>
          </a:p>
        </p:txBody>
      </p:sp>
    </p:spTree>
    <p:extLst>
      <p:ext uri="{BB962C8B-B14F-4D97-AF65-F5344CB8AC3E}">
        <p14:creationId xmlns:p14="http://schemas.microsoft.com/office/powerpoint/2010/main" val="3977707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82FE8AD-6F39-4691-BEDF-367281E1A4D1}" type="datetimeFigureOut">
              <a:rPr lang="es-ES" smtClean="0"/>
              <a:t>30/04/2014</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4A700011-B6D6-4306-AB7F-607DE7654809}" type="slidenum">
              <a:rPr lang="es-ES" smtClean="0"/>
              <a:t>‹Nº›</a:t>
            </a:fld>
            <a:endParaRPr lang="es-ES"/>
          </a:p>
        </p:txBody>
      </p:sp>
    </p:spTree>
    <p:extLst>
      <p:ext uri="{BB962C8B-B14F-4D97-AF65-F5344CB8AC3E}">
        <p14:creationId xmlns:p14="http://schemas.microsoft.com/office/powerpoint/2010/main" val="1650557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82FE8AD-6F39-4691-BEDF-367281E1A4D1}" type="datetimeFigureOut">
              <a:rPr lang="es-ES" smtClean="0"/>
              <a:t>30/04/2014</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4A700011-B6D6-4306-AB7F-607DE7654809}" type="slidenum">
              <a:rPr lang="es-ES" smtClean="0"/>
              <a:t>‹Nº›</a:t>
            </a:fld>
            <a:endParaRPr lang="es-ES"/>
          </a:p>
        </p:txBody>
      </p:sp>
    </p:spTree>
    <p:extLst>
      <p:ext uri="{BB962C8B-B14F-4D97-AF65-F5344CB8AC3E}">
        <p14:creationId xmlns:p14="http://schemas.microsoft.com/office/powerpoint/2010/main" val="2135842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2FE8AD-6F39-4691-BEDF-367281E1A4D1}" type="datetimeFigureOut">
              <a:rPr lang="es-ES" smtClean="0"/>
              <a:t>30/04/2014</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4A700011-B6D6-4306-AB7F-607DE7654809}" type="slidenum">
              <a:rPr lang="es-ES" smtClean="0"/>
              <a:t>‹Nº›</a:t>
            </a:fld>
            <a:endParaRPr lang="es-ES"/>
          </a:p>
        </p:txBody>
      </p:sp>
    </p:spTree>
    <p:extLst>
      <p:ext uri="{BB962C8B-B14F-4D97-AF65-F5344CB8AC3E}">
        <p14:creationId xmlns:p14="http://schemas.microsoft.com/office/powerpoint/2010/main" val="2198039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82FE8AD-6F39-4691-BEDF-367281E1A4D1}" type="datetimeFigureOut">
              <a:rPr lang="es-ES" smtClean="0"/>
              <a:t>30/04/2014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4A700011-B6D6-4306-AB7F-607DE7654809}" type="slidenum">
              <a:rPr lang="es-ES" smtClean="0"/>
              <a:t>‹Nº›</a:t>
            </a:fld>
            <a:endParaRPr lang="es-ES"/>
          </a:p>
        </p:txBody>
      </p:sp>
    </p:spTree>
    <p:extLst>
      <p:ext uri="{BB962C8B-B14F-4D97-AF65-F5344CB8AC3E}">
        <p14:creationId xmlns:p14="http://schemas.microsoft.com/office/powerpoint/2010/main" val="3494781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82FE8AD-6F39-4691-BEDF-367281E1A4D1}" type="datetimeFigureOut">
              <a:rPr lang="es-ES" smtClean="0"/>
              <a:t>30/04/2014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4A700011-B6D6-4306-AB7F-607DE7654809}" type="slidenum">
              <a:rPr lang="es-ES" smtClean="0"/>
              <a:t>‹Nº›</a:t>
            </a:fld>
            <a:endParaRPr lang="es-ES"/>
          </a:p>
        </p:txBody>
      </p:sp>
    </p:spTree>
    <p:extLst>
      <p:ext uri="{BB962C8B-B14F-4D97-AF65-F5344CB8AC3E}">
        <p14:creationId xmlns:p14="http://schemas.microsoft.com/office/powerpoint/2010/main" val="1244072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82FE8AD-6F39-4691-BEDF-367281E1A4D1}" type="datetimeFigureOut">
              <a:rPr lang="es-ES" smtClean="0"/>
              <a:t>30/04/2014</a:t>
            </a:fld>
            <a:endParaRPr lang="es-E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A700011-B6D6-4306-AB7F-607DE7654809}" type="slidenum">
              <a:rPr lang="es-ES" smtClean="0"/>
              <a:t>‹Nº›</a:t>
            </a:fld>
            <a:endParaRPr lang="es-ES"/>
          </a:p>
        </p:txBody>
      </p:sp>
    </p:spTree>
    <p:extLst>
      <p:ext uri="{BB962C8B-B14F-4D97-AF65-F5344CB8AC3E}">
        <p14:creationId xmlns:p14="http://schemas.microsoft.com/office/powerpoint/2010/main" val="17344482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es.wikipedia.org/wiki/Ser_vivo" TargetMode="External"/><Relationship Id="rId2" Type="http://schemas.openxmlformats.org/officeDocument/2006/relationships/hyperlink" Target="http://es.wikipedia.org/wiki/Alimento" TargetMode="External"/><Relationship Id="rId1" Type="http://schemas.openxmlformats.org/officeDocument/2006/relationships/slideLayout" Target="../slideLayouts/slideLayout2.xml"/><Relationship Id="rId6" Type="http://schemas.openxmlformats.org/officeDocument/2006/relationships/hyperlink" Target="http://es.wikipedia.org/wiki/Homeostasis" TargetMode="External"/><Relationship Id="rId5" Type="http://schemas.openxmlformats.org/officeDocument/2006/relationships/hyperlink" Target="http://es.wikipedia.org/wiki/Nutrici%C3%B3n#cite_note-1" TargetMode="External"/><Relationship Id="rId4" Type="http://schemas.openxmlformats.org/officeDocument/2006/relationships/hyperlink" Target="http://es.wikipedia.org/wiki/Nutrici%C3%B3n"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eg"/><Relationship Id="rId7" Type="http://schemas.openxmlformats.org/officeDocument/2006/relationships/image" Target="../media/image6.jfif"/><Relationship Id="rId2" Type="http://schemas.openxmlformats.org/officeDocument/2006/relationships/image" Target="../media/image1.jfif"/><Relationship Id="rId1" Type="http://schemas.openxmlformats.org/officeDocument/2006/relationships/slideLayout" Target="../slideLayouts/slideLayout2.xml"/><Relationship Id="rId6" Type="http://schemas.openxmlformats.org/officeDocument/2006/relationships/image" Target="../media/image5.jfif"/><Relationship Id="rId5" Type="http://schemas.openxmlformats.org/officeDocument/2006/relationships/image" Target="../media/image4.jfif"/><Relationship Id="rId4" Type="http://schemas.openxmlformats.org/officeDocument/2006/relationships/image" Target="../media/image3.jfif"/></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250575" y="968188"/>
            <a:ext cx="7557249" cy="3267636"/>
          </a:xfrm>
        </p:spPr>
        <p:txBody>
          <a:bodyPr/>
          <a:lstStyle/>
          <a:p>
            <a:r>
              <a:rPr lang="es-ES" sz="6000" b="1" dirty="0" smtClean="0">
                <a:latin typeface="Aharoni" panose="02010803020104030203" pitchFamily="2" charset="-79"/>
                <a:cs typeface="Aharoni" panose="02010803020104030203" pitchFamily="2" charset="-79"/>
              </a:rPr>
              <a:t>La importancia de la alimentación</a:t>
            </a:r>
            <a:endParaRPr lang="es-ES" sz="6000" b="1" dirty="0">
              <a:latin typeface="Aharoni" panose="02010803020104030203" pitchFamily="2" charset="-79"/>
              <a:cs typeface="Aharoni" panose="02010803020104030203" pitchFamily="2" charset="-79"/>
            </a:endParaRPr>
          </a:p>
        </p:txBody>
      </p:sp>
      <p:sp>
        <p:nvSpPr>
          <p:cNvPr id="3" name="CuadroTexto 2"/>
          <p:cNvSpPr txBox="1"/>
          <p:nvPr/>
        </p:nvSpPr>
        <p:spPr>
          <a:xfrm>
            <a:off x="116115" y="6334780"/>
            <a:ext cx="7823200" cy="523220"/>
          </a:xfrm>
          <a:prstGeom prst="rect">
            <a:avLst/>
          </a:prstGeom>
          <a:noFill/>
        </p:spPr>
        <p:txBody>
          <a:bodyPr wrap="square" rtlCol="0">
            <a:spAutoFit/>
          </a:bodyPr>
          <a:lstStyle/>
          <a:p>
            <a:r>
              <a:rPr lang="es-ES" sz="2800" dirty="0" smtClean="0">
                <a:solidFill>
                  <a:schemeClr val="accent5">
                    <a:lumMod val="50000"/>
                  </a:schemeClr>
                </a:solidFill>
                <a:latin typeface="Baskerville Old Face" panose="02020602080505020303" pitchFamily="18" charset="0"/>
              </a:rPr>
              <a:t>David Jiménez Reyes</a:t>
            </a:r>
            <a:endParaRPr lang="es-ES" sz="2800" dirty="0">
              <a:solidFill>
                <a:schemeClr val="accent5">
                  <a:lumMod val="50000"/>
                </a:schemeClr>
              </a:solidFill>
              <a:latin typeface="Baskerville Old Face" panose="02020602080505020303" pitchFamily="18" charset="0"/>
            </a:endParaRPr>
          </a:p>
        </p:txBody>
      </p:sp>
    </p:spTree>
    <p:extLst>
      <p:ext uri="{BB962C8B-B14F-4D97-AF65-F5344CB8AC3E}">
        <p14:creationId xmlns:p14="http://schemas.microsoft.com/office/powerpoint/2010/main" val="28600653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39589" y="331380"/>
            <a:ext cx="10515600" cy="1325563"/>
          </a:xfrm>
        </p:spPr>
        <p:txBody>
          <a:bodyPr/>
          <a:lstStyle/>
          <a:p>
            <a:r>
              <a:rPr lang="es-ES" dirty="0" smtClean="0"/>
              <a:t>La cena</a:t>
            </a:r>
            <a:endParaRPr lang="es-ES" dirty="0"/>
          </a:p>
        </p:txBody>
      </p:sp>
      <p:sp>
        <p:nvSpPr>
          <p:cNvPr id="4" name="CuadroTexto 3"/>
          <p:cNvSpPr txBox="1"/>
          <p:nvPr/>
        </p:nvSpPr>
        <p:spPr>
          <a:xfrm>
            <a:off x="645460" y="2382341"/>
            <a:ext cx="4043082" cy="4278094"/>
          </a:xfrm>
          <a:prstGeom prst="rect">
            <a:avLst/>
          </a:prstGeom>
          <a:noFill/>
        </p:spPr>
        <p:txBody>
          <a:bodyPr wrap="square" rtlCol="0">
            <a:spAutoFit/>
          </a:bodyPr>
          <a:lstStyle/>
          <a:p>
            <a:r>
              <a:rPr lang="es-ES" sz="2000" b="1" dirty="0" smtClean="0"/>
              <a:t>En que consiste una buena cena</a:t>
            </a:r>
          </a:p>
          <a:p>
            <a:endParaRPr lang="es-ES" b="1" dirty="0" smtClean="0"/>
          </a:p>
          <a:p>
            <a:r>
              <a:rPr lang="es-ES" dirty="0"/>
              <a:t>✤ Ensalada o verduras cocidas.</a:t>
            </a:r>
          </a:p>
          <a:p>
            <a:r>
              <a:rPr lang="es-ES" dirty="0"/>
              <a:t>✤ Arroz y pastas integrales, patatas o legumbres: </a:t>
            </a:r>
            <a:r>
              <a:rPr lang="es-ES" dirty="0" smtClean="0"/>
              <a:t>en pequeñas </a:t>
            </a:r>
            <a:r>
              <a:rPr lang="es-ES" dirty="0"/>
              <a:t>cantidades, ya que pueden </a:t>
            </a:r>
            <a:r>
              <a:rPr lang="es-ES" dirty="0" smtClean="0"/>
              <a:t>producirnos flatulencias</a:t>
            </a:r>
            <a:r>
              <a:rPr lang="es-ES" dirty="0"/>
              <a:t>. </a:t>
            </a:r>
          </a:p>
          <a:p>
            <a:r>
              <a:rPr lang="es-ES" dirty="0"/>
              <a:t>✤ Pescados, huevos, aves o peque-</a:t>
            </a:r>
          </a:p>
          <a:p>
            <a:r>
              <a:rPr lang="es-ES" dirty="0"/>
              <a:t>ñas porciones de carne.</a:t>
            </a:r>
          </a:p>
          <a:p>
            <a:r>
              <a:rPr lang="es-ES" dirty="0"/>
              <a:t>✤ Pan: blanco o integral.</a:t>
            </a:r>
          </a:p>
          <a:p>
            <a:r>
              <a:rPr lang="es-ES" dirty="0"/>
              <a:t>✤ Frutas enteras, ralladas, crudas o</a:t>
            </a:r>
          </a:p>
          <a:p>
            <a:r>
              <a:rPr lang="es-ES" dirty="0"/>
              <a:t>cocidas. </a:t>
            </a:r>
          </a:p>
          <a:p>
            <a:r>
              <a:rPr lang="es-ES" dirty="0"/>
              <a:t>✤ Lácteos: yogur </a:t>
            </a:r>
            <a:r>
              <a:rPr lang="es-ES" dirty="0" smtClean="0"/>
              <a:t>fresco, leches fermentadas, natillas</a:t>
            </a:r>
            <a:r>
              <a:rPr lang="es-ES" dirty="0"/>
              <a:t>, </a:t>
            </a:r>
            <a:r>
              <a:rPr lang="es-ES" dirty="0" err="1"/>
              <a:t>etc</a:t>
            </a:r>
            <a:endParaRPr lang="es-ES" dirty="0"/>
          </a:p>
          <a:p>
            <a:endParaRPr lang="es-ES" dirty="0"/>
          </a:p>
        </p:txBody>
      </p:sp>
      <p:sp>
        <p:nvSpPr>
          <p:cNvPr id="5" name="CuadroTexto 4"/>
          <p:cNvSpPr txBox="1"/>
          <p:nvPr/>
        </p:nvSpPr>
        <p:spPr>
          <a:xfrm>
            <a:off x="322730" y="1056778"/>
            <a:ext cx="9695329" cy="1200329"/>
          </a:xfrm>
          <a:prstGeom prst="rect">
            <a:avLst/>
          </a:prstGeom>
          <a:noFill/>
        </p:spPr>
        <p:txBody>
          <a:bodyPr wrap="square" rtlCol="0">
            <a:spAutoFit/>
          </a:bodyPr>
          <a:lstStyle/>
          <a:p>
            <a:r>
              <a:rPr lang="es-ES" dirty="0"/>
              <a:t>La cena es, generalmente, la última comida del día </a:t>
            </a:r>
            <a:r>
              <a:rPr lang="es-ES" dirty="0" smtClean="0"/>
              <a:t>y debemos </a:t>
            </a:r>
            <a:r>
              <a:rPr lang="es-ES" dirty="0"/>
              <a:t>procurar consumir aquellos alimentos de </a:t>
            </a:r>
            <a:r>
              <a:rPr lang="es-ES" dirty="0" smtClean="0"/>
              <a:t>la pirámide </a:t>
            </a:r>
            <a:r>
              <a:rPr lang="es-ES" dirty="0"/>
              <a:t>que no hemos consumido en la </a:t>
            </a:r>
            <a:r>
              <a:rPr lang="es-ES" dirty="0" smtClean="0"/>
              <a:t>comida. También </a:t>
            </a:r>
            <a:r>
              <a:rPr lang="es-ES" dirty="0"/>
              <a:t>debemos tratar de consumir alimentos </a:t>
            </a:r>
            <a:r>
              <a:rPr lang="es-ES" dirty="0" smtClean="0"/>
              <a:t>fáciles de </a:t>
            </a:r>
            <a:r>
              <a:rPr lang="es-ES" dirty="0"/>
              <a:t>digerir, como verduras cocidas, sopas, pescados </a:t>
            </a:r>
            <a:r>
              <a:rPr lang="es-ES" dirty="0" smtClean="0"/>
              <a:t>o lácteos</a:t>
            </a:r>
            <a:r>
              <a:rPr lang="es-ES" dirty="0"/>
              <a:t>, para tener un sueño reparador no </a:t>
            </a:r>
            <a:r>
              <a:rPr lang="es-ES" dirty="0" smtClean="0"/>
              <a:t>perturbado por </a:t>
            </a:r>
            <a:r>
              <a:rPr lang="es-ES" dirty="0"/>
              <a:t>una digestión difícil.</a:t>
            </a:r>
          </a:p>
        </p:txBody>
      </p:sp>
      <p:sp>
        <p:nvSpPr>
          <p:cNvPr id="6" name="CuadroTexto 5"/>
          <p:cNvSpPr txBox="1"/>
          <p:nvPr/>
        </p:nvSpPr>
        <p:spPr>
          <a:xfrm>
            <a:off x="5997389" y="2749366"/>
            <a:ext cx="3886200" cy="2862322"/>
          </a:xfrm>
          <a:prstGeom prst="rect">
            <a:avLst/>
          </a:prstGeom>
          <a:noFill/>
        </p:spPr>
        <p:txBody>
          <a:bodyPr wrap="square" rtlCol="0">
            <a:spAutoFit/>
          </a:bodyPr>
          <a:lstStyle/>
          <a:p>
            <a:r>
              <a:rPr lang="es-ES" sz="2000" b="1" dirty="0" smtClean="0"/>
              <a:t>Beneficios </a:t>
            </a:r>
          </a:p>
          <a:p>
            <a:endParaRPr lang="es-ES" b="1" dirty="0" smtClean="0"/>
          </a:p>
          <a:p>
            <a:pPr marL="285750" indent="-285750">
              <a:buFont typeface="Arial" panose="020B0604020202020204" pitchFamily="34" charset="0"/>
              <a:buChar char="•"/>
            </a:pPr>
            <a:r>
              <a:rPr lang="es-ES" sz="2000" dirty="0" smtClean="0"/>
              <a:t>mejor digestión. </a:t>
            </a:r>
          </a:p>
          <a:p>
            <a:pPr marL="285750" indent="-285750">
              <a:buFont typeface="Arial" panose="020B0604020202020204" pitchFamily="34" charset="0"/>
              <a:buChar char="•"/>
            </a:pPr>
            <a:r>
              <a:rPr lang="es-ES" sz="2000" dirty="0" smtClean="0"/>
              <a:t> </a:t>
            </a:r>
            <a:r>
              <a:rPr lang="es-ES" sz="2000" dirty="0"/>
              <a:t>asimilación de los </a:t>
            </a:r>
            <a:r>
              <a:rPr lang="es-ES" sz="2000" dirty="0" smtClean="0"/>
              <a:t>alimentos.</a:t>
            </a:r>
          </a:p>
          <a:p>
            <a:pPr marL="285750" indent="-285750">
              <a:buFont typeface="Arial" panose="020B0604020202020204" pitchFamily="34" charset="0"/>
              <a:buChar char="•"/>
            </a:pPr>
            <a:r>
              <a:rPr lang="es-ES" sz="2000" dirty="0" smtClean="0"/>
              <a:t>evita </a:t>
            </a:r>
            <a:r>
              <a:rPr lang="es-ES" sz="2000" dirty="0"/>
              <a:t>sobrecargar al </a:t>
            </a:r>
            <a:r>
              <a:rPr lang="es-ES" sz="2000" dirty="0" smtClean="0"/>
              <a:t>hígado</a:t>
            </a:r>
          </a:p>
          <a:p>
            <a:pPr marL="285750" indent="-285750">
              <a:buFont typeface="Arial" panose="020B0604020202020204" pitchFamily="34" charset="0"/>
              <a:buChar char="•"/>
            </a:pPr>
            <a:r>
              <a:rPr lang="es-ES" sz="2000" dirty="0" smtClean="0"/>
              <a:t> </a:t>
            </a:r>
            <a:r>
              <a:rPr lang="es-ES" sz="2000" dirty="0"/>
              <a:t>padecer </a:t>
            </a:r>
            <a:r>
              <a:rPr lang="es-ES" sz="2000" dirty="0" smtClean="0"/>
              <a:t>hinchazones, </a:t>
            </a:r>
            <a:r>
              <a:rPr lang="es-ES" sz="2000" dirty="0"/>
              <a:t>flatulencias y trastornos del sueño</a:t>
            </a:r>
            <a:r>
              <a:rPr lang="es-ES" sz="2000" dirty="0" smtClean="0"/>
              <a:t>.</a:t>
            </a:r>
          </a:p>
          <a:p>
            <a:pPr marL="285750" indent="-285750">
              <a:buFont typeface="Arial" panose="020B0604020202020204" pitchFamily="34" charset="0"/>
              <a:buChar char="•"/>
            </a:pPr>
            <a:r>
              <a:rPr lang="es-ES" sz="2000" dirty="0" smtClean="0"/>
              <a:t>Mantiene el peso.</a:t>
            </a:r>
            <a:endParaRPr lang="es-ES" sz="2000" dirty="0"/>
          </a:p>
        </p:txBody>
      </p:sp>
    </p:spTree>
    <p:extLst>
      <p:ext uri="{BB962C8B-B14F-4D97-AF65-F5344CB8AC3E}">
        <p14:creationId xmlns:p14="http://schemas.microsoft.com/office/powerpoint/2010/main" val="31659751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87369" y="252506"/>
            <a:ext cx="8596668" cy="1320800"/>
          </a:xfrm>
        </p:spPr>
        <p:txBody>
          <a:bodyPr/>
          <a:lstStyle/>
          <a:p>
            <a:r>
              <a:rPr lang="es-ES" dirty="0" smtClean="0"/>
              <a:t>Beneficios de tener una buena alimentación</a:t>
            </a:r>
            <a:endParaRPr lang="es-ES" dirty="0"/>
          </a:p>
        </p:txBody>
      </p:sp>
      <p:sp>
        <p:nvSpPr>
          <p:cNvPr id="5" name="CuadroTexto 4"/>
          <p:cNvSpPr txBox="1"/>
          <p:nvPr/>
        </p:nvSpPr>
        <p:spPr>
          <a:xfrm>
            <a:off x="287369" y="1680882"/>
            <a:ext cx="9676902" cy="5324535"/>
          </a:xfrm>
          <a:prstGeom prst="rect">
            <a:avLst/>
          </a:prstGeom>
          <a:noFill/>
        </p:spPr>
        <p:txBody>
          <a:bodyPr wrap="square" rtlCol="0">
            <a:spAutoFit/>
          </a:bodyPr>
          <a:lstStyle/>
          <a:p>
            <a:pPr marL="342900" indent="-342900">
              <a:buFont typeface="Arial" panose="020B0604020202020204" pitchFamily="34" charset="0"/>
              <a:buChar char="•"/>
            </a:pPr>
            <a:r>
              <a:rPr lang="es-ES" sz="2000" dirty="0" smtClean="0"/>
              <a:t>Puedes </a:t>
            </a:r>
            <a:r>
              <a:rPr lang="es-ES" sz="2000" dirty="0"/>
              <a:t>llevar una mejor calidad de vida al evitarte molestias estomacales ya que te ayuda a tener un mejor tránsito intestinal</a:t>
            </a:r>
            <a:r>
              <a:rPr lang="es-ES" sz="2000" dirty="0" smtClean="0"/>
              <a:t>.</a:t>
            </a:r>
          </a:p>
          <a:p>
            <a:pPr marL="342900" indent="-342900">
              <a:buFont typeface="Arial" panose="020B0604020202020204" pitchFamily="34" charset="0"/>
              <a:buChar char="•"/>
            </a:pPr>
            <a:endParaRPr lang="es-ES" sz="2000" dirty="0"/>
          </a:p>
          <a:p>
            <a:pPr marL="342900" indent="-342900">
              <a:buFont typeface="Arial" panose="020B0604020202020204" pitchFamily="34" charset="0"/>
              <a:buChar char="•"/>
            </a:pPr>
            <a:r>
              <a:rPr lang="es-ES" sz="2000" dirty="0" smtClean="0"/>
              <a:t>Mantienes </a:t>
            </a:r>
            <a:r>
              <a:rPr lang="es-ES" sz="2000" dirty="0"/>
              <a:t>una estabilidad en la energía de tu cuerpo sintiéndote de esta manera bien físicamente y evitando el cansancio a tempranas horas del </a:t>
            </a:r>
            <a:r>
              <a:rPr lang="es-ES" sz="2000" dirty="0" smtClean="0"/>
              <a:t>día.</a:t>
            </a:r>
          </a:p>
          <a:p>
            <a:pPr marL="342900" indent="-342900">
              <a:buFont typeface="Arial" panose="020B0604020202020204" pitchFamily="34" charset="0"/>
              <a:buChar char="•"/>
            </a:pPr>
            <a:endParaRPr lang="es-ES" sz="2000" dirty="0"/>
          </a:p>
          <a:p>
            <a:pPr marL="342900" indent="-342900">
              <a:buFont typeface="Arial" panose="020B0604020202020204" pitchFamily="34" charset="0"/>
              <a:buChar char="•"/>
            </a:pPr>
            <a:r>
              <a:rPr lang="es-ES" sz="2000" dirty="0" smtClean="0"/>
              <a:t>Te </a:t>
            </a:r>
            <a:r>
              <a:rPr lang="es-ES" sz="2000" dirty="0"/>
              <a:t>ayuda a mantener tu peso ya que al comer lo que necesitas evitas los excesos, de esta manera vives sin estar cambiando constantemente de peso</a:t>
            </a:r>
            <a:r>
              <a:rPr lang="es-ES" sz="2000" dirty="0" smtClean="0"/>
              <a:t>.</a:t>
            </a:r>
          </a:p>
          <a:p>
            <a:pPr marL="342900" indent="-342900">
              <a:buFont typeface="Arial" panose="020B0604020202020204" pitchFamily="34" charset="0"/>
              <a:buChar char="•"/>
            </a:pPr>
            <a:endParaRPr lang="es-ES" sz="2000" dirty="0"/>
          </a:p>
          <a:p>
            <a:pPr marL="342900" indent="-342900">
              <a:buFont typeface="Arial" panose="020B0604020202020204" pitchFamily="34" charset="0"/>
              <a:buChar char="•"/>
            </a:pPr>
            <a:r>
              <a:rPr lang="es-ES" sz="2000" dirty="0" smtClean="0"/>
              <a:t>Mantienes </a:t>
            </a:r>
            <a:r>
              <a:rPr lang="es-ES" sz="2000" dirty="0"/>
              <a:t>un aspecto más joven, los antioxidantes que recibimos de una dieta saludable mantienen la piel en un buen estado eliminando las células muertas, haciéndonos sentir mejor con nosotros mismos</a:t>
            </a:r>
            <a:r>
              <a:rPr lang="es-ES" sz="2000" dirty="0" smtClean="0"/>
              <a:t>.</a:t>
            </a:r>
          </a:p>
          <a:p>
            <a:pPr marL="342900" indent="-342900">
              <a:buFont typeface="Arial" panose="020B0604020202020204" pitchFamily="34" charset="0"/>
              <a:buChar char="•"/>
            </a:pPr>
            <a:endParaRPr lang="es-ES" sz="2000" dirty="0"/>
          </a:p>
          <a:p>
            <a:pPr marL="342900" indent="-342900">
              <a:buFont typeface="Arial" panose="020B0604020202020204" pitchFamily="34" charset="0"/>
              <a:buChar char="•"/>
            </a:pPr>
            <a:r>
              <a:rPr lang="es-ES" sz="2000" dirty="0" smtClean="0"/>
              <a:t>Eres </a:t>
            </a:r>
            <a:r>
              <a:rPr lang="es-ES" sz="2000" dirty="0"/>
              <a:t>una persona más saludable y activa ya que mejora tu sistema inmune previniendo así algunas enfermedades comunes como la gripe y otras a largo plazo como la diabetes</a:t>
            </a:r>
            <a:r>
              <a:rPr lang="es-ES" sz="2000" dirty="0" smtClean="0"/>
              <a:t>.</a:t>
            </a:r>
          </a:p>
          <a:p>
            <a:pPr marL="342900" indent="-342900">
              <a:buFont typeface="Arial" panose="020B0604020202020204" pitchFamily="34" charset="0"/>
              <a:buChar char="•"/>
            </a:pPr>
            <a:endParaRPr lang="es-ES" sz="2000" dirty="0"/>
          </a:p>
        </p:txBody>
      </p:sp>
    </p:spTree>
    <p:extLst>
      <p:ext uri="{BB962C8B-B14F-4D97-AF65-F5344CB8AC3E}">
        <p14:creationId xmlns:p14="http://schemas.microsoft.com/office/powerpoint/2010/main" val="11872707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dirty="0"/>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49823" y="26894"/>
            <a:ext cx="7764230" cy="6831106"/>
          </a:xfrm>
        </p:spPr>
      </p:pic>
    </p:spTree>
    <p:extLst>
      <p:ext uri="{BB962C8B-B14F-4D97-AF65-F5344CB8AC3E}">
        <p14:creationId xmlns:p14="http://schemas.microsoft.com/office/powerpoint/2010/main" val="932916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Consecuencia de llevar una mala alimentación</a:t>
            </a:r>
            <a:endParaRPr lang="es-ES" dirty="0"/>
          </a:p>
        </p:txBody>
      </p:sp>
      <p:sp>
        <p:nvSpPr>
          <p:cNvPr id="6" name="CuadroTexto 5"/>
          <p:cNvSpPr txBox="1"/>
          <p:nvPr/>
        </p:nvSpPr>
        <p:spPr>
          <a:xfrm>
            <a:off x="677334" y="2528047"/>
            <a:ext cx="9076765" cy="3477875"/>
          </a:xfrm>
          <a:prstGeom prst="rect">
            <a:avLst/>
          </a:prstGeom>
          <a:noFill/>
        </p:spPr>
        <p:txBody>
          <a:bodyPr wrap="square" rtlCol="0">
            <a:spAutoFit/>
          </a:bodyPr>
          <a:lstStyle/>
          <a:p>
            <a:pPr marL="342900" indent="-342900">
              <a:buFont typeface="Arial" panose="020B0604020202020204" pitchFamily="34" charset="0"/>
              <a:buChar char="•"/>
            </a:pPr>
            <a:r>
              <a:rPr lang="es-ES" sz="2000" dirty="0"/>
              <a:t>Una carencia de sustancias nutritivas puede generar enfermedades como la </a:t>
            </a:r>
            <a:r>
              <a:rPr lang="es-ES" sz="2000" b="1" dirty="0"/>
              <a:t>anemia</a:t>
            </a:r>
            <a:r>
              <a:rPr lang="es-ES" sz="2000" dirty="0"/>
              <a:t>, el </a:t>
            </a:r>
            <a:r>
              <a:rPr lang="es-ES" sz="2000" b="1" dirty="0"/>
              <a:t>bocio</a:t>
            </a:r>
            <a:r>
              <a:rPr lang="es-ES" sz="2000" dirty="0"/>
              <a:t>, </a:t>
            </a:r>
            <a:r>
              <a:rPr lang="es-ES" sz="2000" b="1" dirty="0"/>
              <a:t>escorbuto o raquitismo</a:t>
            </a:r>
            <a:r>
              <a:rPr lang="es-ES" sz="2000" dirty="0"/>
              <a:t> entre otras. </a:t>
            </a:r>
            <a:endParaRPr lang="es-ES" sz="2000" dirty="0" smtClean="0"/>
          </a:p>
          <a:p>
            <a:pPr marL="342900" indent="-342900">
              <a:buFont typeface="Arial" panose="020B0604020202020204" pitchFamily="34" charset="0"/>
              <a:buChar char="•"/>
            </a:pPr>
            <a:endParaRPr lang="es-ES" sz="2000" dirty="0" smtClean="0"/>
          </a:p>
          <a:p>
            <a:pPr marL="342900" indent="-342900">
              <a:buFont typeface="Arial" panose="020B0604020202020204" pitchFamily="34" charset="0"/>
              <a:buChar char="•"/>
            </a:pPr>
            <a:r>
              <a:rPr lang="es-ES" sz="2000" dirty="0" smtClean="0"/>
              <a:t>En </a:t>
            </a:r>
            <a:r>
              <a:rPr lang="es-ES" sz="2000" dirty="0"/>
              <a:t>caso de que se trate de una deficiencia leve que es reciente seguramente se sufrirá de una </a:t>
            </a:r>
            <a:r>
              <a:rPr lang="es-ES" sz="2000" b="1" dirty="0"/>
              <a:t>baja en la resistencia física</a:t>
            </a:r>
            <a:r>
              <a:rPr lang="es-ES" sz="2000" dirty="0"/>
              <a:t>, en la </a:t>
            </a:r>
            <a:r>
              <a:rPr lang="es-ES" sz="2000" b="1" dirty="0"/>
              <a:t>capacidad mental</a:t>
            </a:r>
            <a:r>
              <a:rPr lang="es-ES" sz="2000" dirty="0"/>
              <a:t>, </a:t>
            </a:r>
            <a:r>
              <a:rPr lang="es-ES" sz="2000" b="1" dirty="0"/>
              <a:t>trastornos de carácter</a:t>
            </a:r>
            <a:r>
              <a:rPr lang="es-ES" sz="2000" dirty="0"/>
              <a:t>, </a:t>
            </a:r>
            <a:r>
              <a:rPr lang="es-ES" sz="2000" b="1" dirty="0"/>
              <a:t>calambres</a:t>
            </a:r>
            <a:r>
              <a:rPr lang="es-ES" sz="2000" dirty="0"/>
              <a:t>, </a:t>
            </a:r>
            <a:r>
              <a:rPr lang="es-ES" sz="2000" b="1" dirty="0"/>
              <a:t>adormecimiento</a:t>
            </a:r>
            <a:r>
              <a:rPr lang="es-ES" sz="2000" dirty="0"/>
              <a:t> y </a:t>
            </a:r>
            <a:r>
              <a:rPr lang="es-ES" sz="2000" b="1" dirty="0"/>
              <a:t>dolores de cabeza </a:t>
            </a:r>
            <a:r>
              <a:rPr lang="es-ES" sz="2000" dirty="0"/>
              <a:t>entre otras dolencias</a:t>
            </a:r>
            <a:r>
              <a:rPr lang="es-ES" sz="2000" dirty="0" smtClean="0"/>
              <a:t>.</a:t>
            </a:r>
            <a:r>
              <a:rPr lang="es-ES" sz="2000" dirty="0"/>
              <a:t/>
            </a:r>
            <a:br>
              <a:rPr lang="es-ES" sz="2000" dirty="0"/>
            </a:br>
            <a:endParaRPr lang="es-ES" sz="2000" dirty="0"/>
          </a:p>
          <a:p>
            <a:pPr marL="342900" indent="-342900">
              <a:buFont typeface="Arial" panose="020B0604020202020204" pitchFamily="34" charset="0"/>
              <a:buChar char="•"/>
            </a:pPr>
            <a:r>
              <a:rPr lang="es-ES" sz="2000" dirty="0" smtClean="0"/>
              <a:t>El </a:t>
            </a:r>
            <a:r>
              <a:rPr lang="es-ES" sz="2000" dirty="0"/>
              <a:t>hierro es uno de los minerales más importantes para nuestro organismo, una dieta con aporte de hierro deficiente puede causar problemas graves durante el embarazo, </a:t>
            </a:r>
            <a:r>
              <a:rPr lang="es-ES" sz="2000" b="1" dirty="0"/>
              <a:t>retraso del crecimiento </a:t>
            </a:r>
            <a:r>
              <a:rPr lang="es-ES" sz="2000" dirty="0"/>
              <a:t>y </a:t>
            </a:r>
            <a:r>
              <a:rPr lang="es-ES" sz="2000" b="1" dirty="0"/>
              <a:t>trastornos del desarrollo mental </a:t>
            </a:r>
            <a:r>
              <a:rPr lang="es-ES" sz="2000" dirty="0"/>
              <a:t>a largo plazo. Además le organismo se torna más vulnerable a </a:t>
            </a:r>
            <a:r>
              <a:rPr lang="es-ES" sz="2000" b="1" dirty="0"/>
              <a:t>contraer infecciones</a:t>
            </a:r>
            <a:r>
              <a:rPr lang="es-ES" sz="2000" dirty="0"/>
              <a:t>.</a:t>
            </a:r>
          </a:p>
        </p:txBody>
      </p:sp>
    </p:spTree>
    <p:extLst>
      <p:ext uri="{BB962C8B-B14F-4D97-AF65-F5344CB8AC3E}">
        <p14:creationId xmlns:p14="http://schemas.microsoft.com/office/powerpoint/2010/main" val="10171561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3" name="Marcador de contenido 2"/>
          <p:cNvSpPr>
            <a:spLocks noGrp="1"/>
          </p:cNvSpPr>
          <p:nvPr>
            <p:ph idx="1"/>
          </p:nvPr>
        </p:nvSpPr>
        <p:spPr/>
        <p:txBody>
          <a:bodyPr/>
          <a:lstStyle/>
          <a:p>
            <a:endParaRPr lang="es-ES"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34" y="493520"/>
            <a:ext cx="9416167" cy="6074193"/>
          </a:xfrm>
          <a:prstGeom prst="rect">
            <a:avLst/>
          </a:prstGeom>
        </p:spPr>
      </p:pic>
    </p:spTree>
    <p:extLst>
      <p:ext uri="{BB962C8B-B14F-4D97-AF65-F5344CB8AC3E}">
        <p14:creationId xmlns:p14="http://schemas.microsoft.com/office/powerpoint/2010/main" val="24312789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277471" y="466101"/>
            <a:ext cx="7947211" cy="6217087"/>
          </a:xfrm>
          <a:prstGeom prst="rect">
            <a:avLst/>
          </a:prstGeom>
          <a:noFill/>
        </p:spPr>
        <p:txBody>
          <a:bodyPr wrap="square" rtlCol="0">
            <a:spAutoFit/>
          </a:bodyPr>
          <a:lstStyle/>
          <a:p>
            <a:r>
              <a:rPr lang="es-ES" sz="2000" dirty="0"/>
              <a:t>La hepatitis</a:t>
            </a:r>
          </a:p>
          <a:p>
            <a:r>
              <a:rPr lang="es-ES" sz="2000" dirty="0"/>
              <a:t>Diabetes</a:t>
            </a:r>
          </a:p>
          <a:p>
            <a:r>
              <a:rPr lang="es-ES" sz="2000" dirty="0"/>
              <a:t>Anemia o leucemia</a:t>
            </a:r>
          </a:p>
          <a:p>
            <a:r>
              <a:rPr lang="es-ES" sz="2000" dirty="0"/>
              <a:t>Ulcera</a:t>
            </a:r>
          </a:p>
          <a:p>
            <a:r>
              <a:rPr lang="es-ES" sz="2000" dirty="0"/>
              <a:t>Tuberculosis</a:t>
            </a:r>
          </a:p>
          <a:p>
            <a:r>
              <a:rPr lang="es-ES" sz="2000" dirty="0"/>
              <a:t>Caries o problemas en los huesos</a:t>
            </a:r>
          </a:p>
          <a:p>
            <a:r>
              <a:rPr lang="es-ES" sz="2000" dirty="0"/>
              <a:t>Hipotiroidismo</a:t>
            </a:r>
          </a:p>
          <a:p>
            <a:endParaRPr lang="es-ES" sz="2000" dirty="0" smtClean="0"/>
          </a:p>
          <a:p>
            <a:r>
              <a:rPr lang="es-ES" sz="2000" dirty="0"/>
              <a:t>Bulimia: La persona sufre episodios de atracones compulsivos, seguidos de un gran sentimiento de culpabilidad y sensación de perdida de control.</a:t>
            </a:r>
          </a:p>
          <a:p>
            <a:r>
              <a:rPr lang="es-ES" sz="2000" dirty="0"/>
              <a:t/>
            </a:r>
            <a:br>
              <a:rPr lang="es-ES" sz="2000" dirty="0"/>
            </a:br>
            <a:endParaRPr lang="es-ES" sz="2000" dirty="0"/>
          </a:p>
          <a:p>
            <a:r>
              <a:rPr lang="es-ES" sz="2000" dirty="0"/>
              <a:t>Anorexia: Trastorno de la conducta alimentaria que supone una perdida de peso que lleva a un estado inanición. Se recurre al vomito o al uso de laxantes.</a:t>
            </a:r>
          </a:p>
          <a:p>
            <a:r>
              <a:rPr lang="es-ES" sz="2000" dirty="0"/>
              <a:t/>
            </a:r>
            <a:br>
              <a:rPr lang="es-ES" sz="2000" dirty="0"/>
            </a:br>
            <a:endParaRPr lang="es-ES" sz="2000" dirty="0"/>
          </a:p>
          <a:p>
            <a:r>
              <a:rPr lang="es-ES" sz="2000" dirty="0"/>
              <a:t>Obesidad: Acumulación excesiva de masa en el cuerpo, hipertrofia general de tejido adiposo.</a:t>
            </a:r>
          </a:p>
          <a:p>
            <a:endParaRPr lang="es-ES" sz="2000" dirty="0"/>
          </a:p>
        </p:txBody>
      </p:sp>
    </p:spTree>
    <p:extLst>
      <p:ext uri="{BB962C8B-B14F-4D97-AF65-F5344CB8AC3E}">
        <p14:creationId xmlns:p14="http://schemas.microsoft.com/office/powerpoint/2010/main" val="6730792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4613" y="420914"/>
            <a:ext cx="7328647" cy="5862917"/>
          </a:xfrm>
          <a:prstGeom prst="rect">
            <a:avLst/>
          </a:prstGeom>
        </p:spPr>
      </p:pic>
    </p:spTree>
    <p:extLst>
      <p:ext uri="{BB962C8B-B14F-4D97-AF65-F5344CB8AC3E}">
        <p14:creationId xmlns:p14="http://schemas.microsoft.com/office/powerpoint/2010/main" val="7877287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dirty="0"/>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4468" y="206490"/>
            <a:ext cx="9042400" cy="6336502"/>
          </a:xfrm>
        </p:spPr>
      </p:pic>
    </p:spTree>
    <p:extLst>
      <p:ext uri="{BB962C8B-B14F-4D97-AF65-F5344CB8AC3E}">
        <p14:creationId xmlns:p14="http://schemas.microsoft.com/office/powerpoint/2010/main" val="5515198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La alimentación cristiana </a:t>
            </a:r>
            <a:endParaRPr lang="es-ES" dirty="0"/>
          </a:p>
        </p:txBody>
      </p:sp>
      <p:sp>
        <p:nvSpPr>
          <p:cNvPr id="4" name="CuadroTexto 3"/>
          <p:cNvSpPr txBox="1"/>
          <p:nvPr/>
        </p:nvSpPr>
        <p:spPr>
          <a:xfrm>
            <a:off x="838199" y="1815353"/>
            <a:ext cx="9448801" cy="1015663"/>
          </a:xfrm>
          <a:prstGeom prst="rect">
            <a:avLst/>
          </a:prstGeom>
          <a:noFill/>
        </p:spPr>
        <p:txBody>
          <a:bodyPr wrap="square" rtlCol="0">
            <a:spAutoFit/>
          </a:bodyPr>
          <a:lstStyle/>
          <a:p>
            <a:r>
              <a:rPr lang="es-ES" sz="2000" dirty="0" smtClean="0"/>
              <a:t>La dieta original: “Y </a:t>
            </a:r>
            <a:r>
              <a:rPr lang="es-ES" sz="2000" dirty="0"/>
              <a:t>dijo Dios: He aquí que os he dado toda planta que da semilla, que está sobre toda la tierra, y todo árbol en que hay fruto y que da semilla; os serán para </a:t>
            </a:r>
            <a:r>
              <a:rPr lang="es-ES" sz="2000" dirty="0" smtClean="0"/>
              <a:t>comer”. Génesis 1:29</a:t>
            </a:r>
            <a:endParaRPr lang="es-ES" sz="2000" dirty="0"/>
          </a:p>
        </p:txBody>
      </p:sp>
      <p:sp>
        <p:nvSpPr>
          <p:cNvPr id="5" name="CuadroTexto 4"/>
          <p:cNvSpPr txBox="1"/>
          <p:nvPr/>
        </p:nvSpPr>
        <p:spPr>
          <a:xfrm>
            <a:off x="419099" y="3359094"/>
            <a:ext cx="10044953" cy="1631216"/>
          </a:xfrm>
          <a:prstGeom prst="rect">
            <a:avLst/>
          </a:prstGeom>
          <a:noFill/>
        </p:spPr>
        <p:txBody>
          <a:bodyPr wrap="square" rtlCol="0">
            <a:spAutoFit/>
          </a:bodyPr>
          <a:lstStyle/>
          <a:p>
            <a:r>
              <a:rPr lang="es-ES" sz="2000" dirty="0" smtClean="0"/>
              <a:t>La dieta después del pecado: </a:t>
            </a:r>
            <a:r>
              <a:rPr lang="es-ES" sz="2000" b="1" baseline="30000" dirty="0"/>
              <a:t> </a:t>
            </a:r>
            <a:r>
              <a:rPr lang="es-ES" sz="2000" b="1" baseline="30000" dirty="0" smtClean="0"/>
              <a:t>”</a:t>
            </a:r>
            <a:r>
              <a:rPr lang="es-ES" sz="2000" dirty="0" smtClean="0"/>
              <a:t>El </a:t>
            </a:r>
            <a:r>
              <a:rPr lang="es-ES" sz="2000" dirty="0"/>
              <a:t>temor y el miedo de vosotros estarán sobre todo animal de la tierra, y sobre toda ave de los cielos, en todo lo que se mueva sobre la tierra, y en todos los peces del mar; en vuestra mano son entregados</a:t>
            </a:r>
            <a:r>
              <a:rPr lang="es-ES" sz="2000" dirty="0" smtClean="0"/>
              <a:t>.</a:t>
            </a:r>
            <a:r>
              <a:rPr lang="es-ES" sz="2000" b="1" baseline="30000" dirty="0"/>
              <a:t> </a:t>
            </a:r>
            <a:r>
              <a:rPr lang="es-ES" sz="2000" dirty="0"/>
              <a:t>Todo lo que se mueve y vive, os será para mantenimiento: así como las legumbres y plantas verdes, os lo he dado </a:t>
            </a:r>
            <a:r>
              <a:rPr lang="es-ES" sz="2000" dirty="0" smtClean="0"/>
              <a:t>todo. Pero </a:t>
            </a:r>
            <a:r>
              <a:rPr lang="es-ES" sz="2000" dirty="0"/>
              <a:t>carne con su vida, que es su sangre, no </a:t>
            </a:r>
            <a:r>
              <a:rPr lang="es-ES" sz="2000" dirty="0" smtClean="0"/>
              <a:t>comeréis”. Génesis 9: 2-4</a:t>
            </a:r>
            <a:endParaRPr lang="es-ES" sz="2000" dirty="0"/>
          </a:p>
        </p:txBody>
      </p:sp>
      <p:sp>
        <p:nvSpPr>
          <p:cNvPr id="6" name="CuadroTexto 5"/>
          <p:cNvSpPr txBox="1"/>
          <p:nvPr/>
        </p:nvSpPr>
        <p:spPr>
          <a:xfrm>
            <a:off x="513228" y="5674390"/>
            <a:ext cx="9152966" cy="707886"/>
          </a:xfrm>
          <a:prstGeom prst="rect">
            <a:avLst/>
          </a:prstGeom>
          <a:noFill/>
        </p:spPr>
        <p:txBody>
          <a:bodyPr wrap="square" rtlCol="0">
            <a:spAutoFit/>
          </a:bodyPr>
          <a:lstStyle/>
          <a:p>
            <a:r>
              <a:rPr lang="es-ES" sz="2000" dirty="0" smtClean="0"/>
              <a:t>Y en Deuteronomio capitulo 14 se da instrucciones y ejemplos de que animales se puede comer.</a:t>
            </a:r>
            <a:endParaRPr lang="es-ES" sz="2000" dirty="0"/>
          </a:p>
        </p:txBody>
      </p:sp>
    </p:spTree>
    <p:extLst>
      <p:ext uri="{BB962C8B-B14F-4D97-AF65-F5344CB8AC3E}">
        <p14:creationId xmlns:p14="http://schemas.microsoft.com/office/powerpoint/2010/main" val="426320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Que dice Elena G. White </a:t>
            </a:r>
            <a:endParaRPr lang="es-ES" dirty="0"/>
          </a:p>
        </p:txBody>
      </p:sp>
      <p:sp>
        <p:nvSpPr>
          <p:cNvPr id="3" name="Marcador de contenido 2"/>
          <p:cNvSpPr>
            <a:spLocks noGrp="1"/>
          </p:cNvSpPr>
          <p:nvPr>
            <p:ph idx="1"/>
          </p:nvPr>
        </p:nvSpPr>
        <p:spPr>
          <a:xfrm>
            <a:off x="147917" y="1797519"/>
            <a:ext cx="9870141" cy="3880773"/>
          </a:xfrm>
        </p:spPr>
        <p:txBody>
          <a:bodyPr>
            <a:noAutofit/>
          </a:bodyPr>
          <a:lstStyle/>
          <a:p>
            <a:r>
              <a:rPr lang="es-MX" sz="2000" dirty="0">
                <a:latin typeface="Arial" panose="020B0604020202020204" pitchFamily="34" charset="0"/>
                <a:cs typeface="Arial" panose="020B0604020202020204" pitchFamily="34" charset="0"/>
              </a:rPr>
              <a:t>Los cereales, las frutas carnosas, los frutos oleaginosos, las legumbres y las hortalizas constituyen el alimento escogido para nosotros por el Creador. Preparados del modo más sencillo y natural posible, son los comestibles más sanos y nutritivos. Comunican una fuerza, una resistencia y un vigor intelectual que no pueden obtenerse de un régimen alimenticio más complejo y estimulante</a:t>
            </a:r>
            <a:r>
              <a:rPr lang="es-MX" sz="2000" dirty="0" smtClean="0">
                <a:latin typeface="Arial" panose="020B0604020202020204" pitchFamily="34" charset="0"/>
                <a:cs typeface="Arial" panose="020B0604020202020204" pitchFamily="34" charset="0"/>
              </a:rPr>
              <a:t>.                                                                                    </a:t>
            </a:r>
          </a:p>
          <a:p>
            <a:r>
              <a:rPr lang="es-MX" sz="2000" dirty="0" smtClean="0">
                <a:latin typeface="Arial" panose="020B0604020202020204" pitchFamily="34" charset="0"/>
                <a:cs typeface="Arial" panose="020B0604020202020204" pitchFamily="34" charset="0"/>
              </a:rPr>
              <a:t>Consejos </a:t>
            </a:r>
            <a:r>
              <a:rPr lang="es-MX" sz="2000" dirty="0">
                <a:latin typeface="Arial" panose="020B0604020202020204" pitchFamily="34" charset="0"/>
                <a:cs typeface="Arial" panose="020B0604020202020204" pitchFamily="34" charset="0"/>
              </a:rPr>
              <a:t>sobre el régimen </a:t>
            </a:r>
            <a:r>
              <a:rPr lang="es-MX" sz="2000" dirty="0" smtClean="0">
                <a:latin typeface="Arial" panose="020B0604020202020204" pitchFamily="34" charset="0"/>
                <a:cs typeface="Arial" panose="020B0604020202020204" pitchFamily="34" charset="0"/>
              </a:rPr>
              <a:t>alimenticio, </a:t>
            </a:r>
            <a:r>
              <a:rPr lang="es-MX" sz="2000" dirty="0" err="1">
                <a:latin typeface="Arial" panose="020B0604020202020204" pitchFamily="34" charset="0"/>
                <a:cs typeface="Arial" panose="020B0604020202020204" pitchFamily="34" charset="0"/>
              </a:rPr>
              <a:t>pag</a:t>
            </a:r>
            <a:r>
              <a:rPr lang="es-MX" sz="2000" dirty="0">
                <a:latin typeface="Arial" panose="020B0604020202020204" pitchFamily="34" charset="0"/>
                <a:cs typeface="Arial" panose="020B0604020202020204" pitchFamily="34" charset="0"/>
              </a:rPr>
              <a:t> </a:t>
            </a:r>
            <a:r>
              <a:rPr lang="es-MX" sz="2000" dirty="0" smtClean="0">
                <a:latin typeface="Arial" panose="020B0604020202020204" pitchFamily="34" charset="0"/>
                <a:cs typeface="Arial" panose="020B0604020202020204" pitchFamily="34" charset="0"/>
              </a:rPr>
              <a:t>95.</a:t>
            </a:r>
          </a:p>
          <a:p>
            <a:endParaRPr lang="es-MX" sz="2000" dirty="0">
              <a:latin typeface="Arial" panose="020B0604020202020204" pitchFamily="34" charset="0"/>
              <a:cs typeface="Arial" panose="020B0604020202020204" pitchFamily="34" charset="0"/>
            </a:endParaRPr>
          </a:p>
          <a:p>
            <a:r>
              <a:rPr lang="es-MX" sz="2000" dirty="0"/>
              <a:t>Es para el propio bien de la iglesia remanente por lo que el señor le aconseja a ella que descarte el uso de la carne, el té y el café, así como otros alimentos perjudiciales. Hay abundancia de otras cosas que podemos usar, para sostener nuestra vida, que son sanas y buenas.      </a:t>
            </a:r>
            <a:endParaRPr lang="es-MX" sz="2000" dirty="0" smtClean="0"/>
          </a:p>
          <a:p>
            <a:r>
              <a:rPr lang="es-MX" sz="2000" dirty="0" smtClean="0"/>
              <a:t>Consejos </a:t>
            </a:r>
            <a:r>
              <a:rPr lang="es-MX" sz="2000" dirty="0"/>
              <a:t>sobre el régimen alimenticio </a:t>
            </a:r>
            <a:r>
              <a:rPr lang="es-MX" sz="2000" dirty="0" err="1"/>
              <a:t>pag</a:t>
            </a:r>
            <a:r>
              <a:rPr lang="es-MX" sz="2000" dirty="0"/>
              <a:t>  455</a:t>
            </a:r>
            <a:endParaRPr lang="es-ES" sz="2000" dirty="0"/>
          </a:p>
          <a:p>
            <a:endParaRPr lang="es-MX" sz="2000" dirty="0" smtClean="0">
              <a:latin typeface="Arial" panose="020B0604020202020204" pitchFamily="34" charset="0"/>
              <a:cs typeface="Arial" panose="020B0604020202020204" pitchFamily="34" charset="0"/>
            </a:endParaRPr>
          </a:p>
          <a:p>
            <a:pPr marL="0" indent="0">
              <a:buNone/>
            </a:pPr>
            <a:endParaRPr lang="es-MX"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52929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74383" y="539937"/>
            <a:ext cx="9611446" cy="5657663"/>
          </a:xfrm>
        </p:spPr>
        <p:txBody>
          <a:bodyPr>
            <a:noAutofit/>
          </a:bodyPr>
          <a:lstStyle/>
          <a:p>
            <a:r>
              <a:rPr lang="es-ES" sz="2400" b="1" dirty="0" smtClean="0">
                <a:latin typeface="Arial" panose="020B0604020202020204" pitchFamily="34" charset="0"/>
                <a:cs typeface="Arial" panose="020B0604020202020204" pitchFamily="34" charset="0"/>
              </a:rPr>
              <a:t>Que es la alimentación? </a:t>
            </a:r>
            <a:br>
              <a:rPr lang="es-ES" sz="2400" b="1" dirty="0" smtClean="0">
                <a:latin typeface="Arial" panose="020B0604020202020204" pitchFamily="34" charset="0"/>
                <a:cs typeface="Arial" panose="020B0604020202020204" pitchFamily="34" charset="0"/>
              </a:rPr>
            </a:br>
            <a:r>
              <a:rPr lang="es-ES" sz="2000" b="1" dirty="0" smtClean="0">
                <a:latin typeface="Arial" panose="020B0604020202020204" pitchFamily="34" charset="0"/>
                <a:cs typeface="Arial" panose="020B0604020202020204" pitchFamily="34" charset="0"/>
              </a:rPr>
              <a:t/>
            </a:r>
            <a:br>
              <a:rPr lang="es-ES" sz="2000" b="1" dirty="0" smtClean="0">
                <a:latin typeface="Arial" panose="020B0604020202020204" pitchFamily="34" charset="0"/>
                <a:cs typeface="Arial" panose="020B0604020202020204" pitchFamily="34" charset="0"/>
              </a:rPr>
            </a:br>
            <a:r>
              <a:rPr lang="es-ES" sz="2000" b="1" dirty="0">
                <a:solidFill>
                  <a:schemeClr val="tx1"/>
                </a:solidFill>
                <a:latin typeface="Arial" panose="020B0604020202020204" pitchFamily="34" charset="0"/>
                <a:cs typeface="Arial" panose="020B0604020202020204" pitchFamily="34" charset="0"/>
              </a:rPr>
              <a:t>es la ingestión de </a:t>
            </a:r>
            <a:r>
              <a:rPr lang="es-ES" sz="2000" b="1" dirty="0">
                <a:solidFill>
                  <a:schemeClr val="tx1"/>
                </a:solidFill>
                <a:latin typeface="Arial" panose="020B0604020202020204" pitchFamily="34" charset="0"/>
                <a:cs typeface="Arial" panose="020B0604020202020204" pitchFamily="34" charset="0"/>
                <a:hlinkClick r:id="rId2" tooltip="Alimento"/>
              </a:rPr>
              <a:t>alimento</a:t>
            </a:r>
            <a:r>
              <a:rPr lang="es-ES" sz="2000" b="1" dirty="0">
                <a:solidFill>
                  <a:schemeClr val="tx1"/>
                </a:solidFill>
                <a:latin typeface="Arial" panose="020B0604020202020204" pitchFamily="34" charset="0"/>
                <a:cs typeface="Arial" panose="020B0604020202020204" pitchFamily="34" charset="0"/>
              </a:rPr>
              <a:t> por parte de los </a:t>
            </a:r>
            <a:r>
              <a:rPr lang="es-ES" sz="2000" b="1" dirty="0">
                <a:solidFill>
                  <a:schemeClr val="tx1"/>
                </a:solidFill>
                <a:latin typeface="Arial" panose="020B0604020202020204" pitchFamily="34" charset="0"/>
                <a:cs typeface="Arial" panose="020B0604020202020204" pitchFamily="34" charset="0"/>
                <a:hlinkClick r:id="rId3" tooltip="Ser vivo"/>
              </a:rPr>
              <a:t>organismos</a:t>
            </a:r>
            <a:r>
              <a:rPr lang="es-ES" sz="2000" b="1" dirty="0">
                <a:solidFill>
                  <a:schemeClr val="tx1"/>
                </a:solidFill>
                <a:latin typeface="Arial" panose="020B0604020202020204" pitchFamily="34" charset="0"/>
                <a:cs typeface="Arial" panose="020B0604020202020204" pitchFamily="34" charset="0"/>
              </a:rPr>
              <a:t> para proveerse de sus necesidades alimenticias, fundamentalmente para conseguir energía y desarrollarse. No hay que confundir alimentación con </a:t>
            </a:r>
            <a:r>
              <a:rPr lang="es-ES" sz="2000" b="1" dirty="0">
                <a:solidFill>
                  <a:schemeClr val="tx1"/>
                </a:solidFill>
                <a:latin typeface="Arial" panose="020B0604020202020204" pitchFamily="34" charset="0"/>
                <a:cs typeface="Arial" panose="020B0604020202020204" pitchFamily="34" charset="0"/>
                <a:hlinkClick r:id="rId4" tooltip="Nutrición"/>
              </a:rPr>
              <a:t>nutrición</a:t>
            </a:r>
            <a:r>
              <a:rPr lang="es-ES" sz="2000" b="1" dirty="0">
                <a:solidFill>
                  <a:schemeClr val="tx1"/>
                </a:solidFill>
                <a:latin typeface="Arial" panose="020B0604020202020204" pitchFamily="34" charset="0"/>
                <a:cs typeface="Arial" panose="020B0604020202020204" pitchFamily="34" charset="0"/>
              </a:rPr>
              <a:t>, ya que esta última se da a nivel celular y la primera es la acción de ingerir un alimento</a:t>
            </a:r>
            <a:r>
              <a:rPr lang="es-ES" sz="2000" b="1" dirty="0" smtClean="0">
                <a:solidFill>
                  <a:schemeClr val="tx1"/>
                </a:solidFill>
                <a:latin typeface="Arial" panose="020B0604020202020204" pitchFamily="34" charset="0"/>
                <a:cs typeface="Arial" panose="020B0604020202020204" pitchFamily="34" charset="0"/>
              </a:rPr>
              <a:t>.</a:t>
            </a:r>
            <a:r>
              <a:rPr lang="es-ES" sz="2000" b="1" dirty="0" smtClean="0">
                <a:latin typeface="Arial" panose="020B0604020202020204" pitchFamily="34" charset="0"/>
                <a:cs typeface="Arial" panose="020B0604020202020204" pitchFamily="34" charset="0"/>
              </a:rPr>
              <a:t/>
            </a:r>
            <a:br>
              <a:rPr lang="es-ES" sz="2000" b="1" dirty="0" smtClean="0">
                <a:latin typeface="Arial" panose="020B0604020202020204" pitchFamily="34" charset="0"/>
                <a:cs typeface="Arial" panose="020B0604020202020204" pitchFamily="34" charset="0"/>
              </a:rPr>
            </a:br>
            <a:r>
              <a:rPr lang="es-ES" sz="2000" b="1" dirty="0" smtClean="0">
                <a:latin typeface="Arial" panose="020B0604020202020204" pitchFamily="34" charset="0"/>
                <a:cs typeface="Arial" panose="020B0604020202020204" pitchFamily="34" charset="0"/>
              </a:rPr>
              <a:t/>
            </a:r>
            <a:br>
              <a:rPr lang="es-ES" sz="2000" b="1" dirty="0" smtClean="0">
                <a:latin typeface="Arial" panose="020B0604020202020204" pitchFamily="34" charset="0"/>
                <a:cs typeface="Arial" panose="020B0604020202020204" pitchFamily="34" charset="0"/>
              </a:rPr>
            </a:br>
            <a:r>
              <a:rPr lang="es-ES" sz="2400" b="1" dirty="0" smtClean="0">
                <a:latin typeface="Arial" panose="020B0604020202020204" pitchFamily="34" charset="0"/>
                <a:cs typeface="Arial" panose="020B0604020202020204" pitchFamily="34" charset="0"/>
              </a:rPr>
              <a:t>Que es la nutrición? </a:t>
            </a:r>
            <a:br>
              <a:rPr lang="es-ES" sz="2400" b="1" dirty="0" smtClean="0">
                <a:latin typeface="Arial" panose="020B0604020202020204" pitchFamily="34" charset="0"/>
                <a:cs typeface="Arial" panose="020B0604020202020204" pitchFamily="34" charset="0"/>
              </a:rPr>
            </a:br>
            <a:r>
              <a:rPr lang="es-ES" sz="2000" b="1" dirty="0" smtClean="0">
                <a:latin typeface="Arial" panose="020B0604020202020204" pitchFamily="34" charset="0"/>
                <a:cs typeface="Arial" panose="020B0604020202020204" pitchFamily="34" charset="0"/>
              </a:rPr>
              <a:t/>
            </a:r>
            <a:br>
              <a:rPr lang="es-ES" sz="2000" b="1" dirty="0" smtClean="0">
                <a:latin typeface="Arial" panose="020B0604020202020204" pitchFamily="34" charset="0"/>
                <a:cs typeface="Arial" panose="020B0604020202020204" pitchFamily="34" charset="0"/>
              </a:rPr>
            </a:br>
            <a:r>
              <a:rPr lang="es-ES" sz="2000" b="1" dirty="0">
                <a:solidFill>
                  <a:schemeClr val="tx1"/>
                </a:solidFill>
                <a:latin typeface="Arial" panose="020B0604020202020204" pitchFamily="34" charset="0"/>
                <a:cs typeface="Arial" panose="020B0604020202020204" pitchFamily="34" charset="0"/>
              </a:rPr>
              <a:t>es principalmente el aprovechamiento de los nutrientes,</a:t>
            </a:r>
            <a:r>
              <a:rPr lang="es-ES" sz="2000" b="1" baseline="30000" dirty="0">
                <a:solidFill>
                  <a:schemeClr val="tx1"/>
                </a:solidFill>
                <a:latin typeface="Arial" panose="020B0604020202020204" pitchFamily="34" charset="0"/>
                <a:cs typeface="Arial" panose="020B0604020202020204" pitchFamily="34" charset="0"/>
                <a:hlinkClick r:id="rId5"/>
              </a:rPr>
              <a:t>1</a:t>
            </a:r>
            <a:r>
              <a:rPr lang="es-ES" sz="2000" b="1" dirty="0">
                <a:solidFill>
                  <a:schemeClr val="tx1"/>
                </a:solidFill>
                <a:latin typeface="Arial" panose="020B0604020202020204" pitchFamily="34" charset="0"/>
                <a:cs typeface="Arial" panose="020B0604020202020204" pitchFamily="34" charset="0"/>
              </a:rPr>
              <a:t> manteniendo el equilibrio </a:t>
            </a:r>
            <a:r>
              <a:rPr lang="es-ES" sz="2000" b="1" dirty="0">
                <a:solidFill>
                  <a:schemeClr val="tx1"/>
                </a:solidFill>
                <a:latin typeface="Arial" panose="020B0604020202020204" pitchFamily="34" charset="0"/>
                <a:cs typeface="Arial" panose="020B0604020202020204" pitchFamily="34" charset="0"/>
                <a:hlinkClick r:id="rId6" tooltip="Homeostasis"/>
              </a:rPr>
              <a:t>homeostático</a:t>
            </a:r>
            <a:r>
              <a:rPr lang="es-ES" sz="2000" b="1" dirty="0">
                <a:solidFill>
                  <a:schemeClr val="tx1"/>
                </a:solidFill>
                <a:latin typeface="Arial" panose="020B0604020202020204" pitchFamily="34" charset="0"/>
                <a:cs typeface="Arial" panose="020B0604020202020204" pitchFamily="34" charset="0"/>
              </a:rPr>
              <a:t> del </a:t>
            </a:r>
            <a:r>
              <a:rPr lang="es-ES" sz="2000" b="1" dirty="0">
                <a:solidFill>
                  <a:schemeClr val="tx1"/>
                </a:solidFill>
                <a:latin typeface="Arial" panose="020B0604020202020204" pitchFamily="34" charset="0"/>
                <a:cs typeface="Arial" panose="020B0604020202020204" pitchFamily="34" charset="0"/>
                <a:hlinkClick r:id="rId3" tooltip="Ser vivo"/>
              </a:rPr>
              <a:t>organismo</a:t>
            </a:r>
            <a:r>
              <a:rPr lang="es-ES" sz="2000" b="1" dirty="0">
                <a:solidFill>
                  <a:schemeClr val="tx1"/>
                </a:solidFill>
                <a:latin typeface="Arial" panose="020B0604020202020204" pitchFamily="34" charset="0"/>
                <a:cs typeface="Arial" panose="020B0604020202020204" pitchFamily="34" charset="0"/>
              </a:rPr>
              <a:t> a nivel molecular y macrosistémico</a:t>
            </a:r>
            <a:r>
              <a:rPr lang="es-ES" sz="2000" b="1" dirty="0" smtClean="0">
                <a:solidFill>
                  <a:schemeClr val="tx1"/>
                </a:solidFill>
                <a:latin typeface="Arial" panose="020B0604020202020204" pitchFamily="34" charset="0"/>
                <a:cs typeface="Arial" panose="020B0604020202020204" pitchFamily="34" charset="0"/>
              </a:rPr>
              <a:t>.</a:t>
            </a:r>
            <a:br>
              <a:rPr lang="es-ES" sz="2000" b="1" dirty="0" smtClean="0">
                <a:solidFill>
                  <a:schemeClr val="tx1"/>
                </a:solidFill>
                <a:latin typeface="Arial" panose="020B0604020202020204" pitchFamily="34" charset="0"/>
                <a:cs typeface="Arial" panose="020B0604020202020204" pitchFamily="34" charset="0"/>
              </a:rPr>
            </a:br>
            <a:r>
              <a:rPr lang="es-ES" sz="2000" b="1" dirty="0" smtClean="0">
                <a:solidFill>
                  <a:schemeClr val="tx1"/>
                </a:solidFill>
                <a:latin typeface="Arial" panose="020B0604020202020204" pitchFamily="34" charset="0"/>
                <a:cs typeface="Arial" panose="020B0604020202020204" pitchFamily="34" charset="0"/>
              </a:rPr>
              <a:t>La </a:t>
            </a:r>
            <a:r>
              <a:rPr lang="es-ES" sz="2000" b="1" dirty="0">
                <a:solidFill>
                  <a:schemeClr val="tx1"/>
                </a:solidFill>
                <a:latin typeface="Arial" panose="020B0604020202020204" pitchFamily="34" charset="0"/>
                <a:cs typeface="Arial" panose="020B0604020202020204" pitchFamily="34" charset="0"/>
              </a:rPr>
              <a:t>nutrición es el proceso biológico en el que los organismos asimilan los alimentos y los líquidos necesarios para el funcionamiento, el crecimiento y el mantenimiento de sus funciones vitales.</a:t>
            </a:r>
          </a:p>
        </p:txBody>
      </p:sp>
    </p:spTree>
    <p:extLst>
      <p:ext uri="{BB962C8B-B14F-4D97-AF65-F5344CB8AC3E}">
        <p14:creationId xmlns:p14="http://schemas.microsoft.com/office/powerpoint/2010/main" val="13062622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Datos curiosos</a:t>
            </a:r>
            <a:endParaRPr lang="es-ES" dirty="0"/>
          </a:p>
        </p:txBody>
      </p:sp>
      <p:sp>
        <p:nvSpPr>
          <p:cNvPr id="3" name="Marcador de contenido 2"/>
          <p:cNvSpPr>
            <a:spLocks noGrp="1"/>
          </p:cNvSpPr>
          <p:nvPr>
            <p:ph idx="1"/>
          </p:nvPr>
        </p:nvSpPr>
        <p:spPr>
          <a:xfrm>
            <a:off x="164112" y="1930400"/>
            <a:ext cx="9623112" cy="3880773"/>
          </a:xfrm>
        </p:spPr>
        <p:txBody>
          <a:bodyPr>
            <a:noAutofit/>
          </a:bodyPr>
          <a:lstStyle/>
          <a:p>
            <a:r>
              <a:rPr lang="es-MX" sz="2000" dirty="0"/>
              <a:t>En el 2005 la revista </a:t>
            </a:r>
            <a:r>
              <a:rPr lang="es-MX" sz="2000" dirty="0" err="1"/>
              <a:t>National</a:t>
            </a:r>
            <a:r>
              <a:rPr lang="es-MX" sz="2000" dirty="0"/>
              <a:t> </a:t>
            </a:r>
            <a:r>
              <a:rPr lang="es-MX" sz="2000" dirty="0" err="1"/>
              <a:t>Geographic</a:t>
            </a:r>
            <a:r>
              <a:rPr lang="es-MX" sz="2000" dirty="0"/>
              <a:t> dio a conocer una investigación que demuestra que los adventistas vegetarianos de california viven un promedio de años más que el resto de la población y sin Las enfermedades que padecen la mayoría de sus contemporáneos. </a:t>
            </a:r>
            <a:endParaRPr lang="es-ES" sz="2000" dirty="0"/>
          </a:p>
          <a:p>
            <a:r>
              <a:rPr lang="es-ES" sz="2000" dirty="0"/>
              <a:t>Las mujeres que comen platillos muy condimentados mientras están embarazadas o amamantando, transfieren la apreciación por comida picante a sus hijos. Es por eso que muchos niños en lugares como la India, México y Tailandia tienen estómagos más resistentes que los de la mayoría de los adultos del resto del </a:t>
            </a:r>
            <a:r>
              <a:rPr lang="es-ES" sz="2000" dirty="0" smtClean="0"/>
              <a:t>globo</a:t>
            </a:r>
          </a:p>
          <a:p>
            <a:r>
              <a:rPr lang="es-ES" sz="2000" dirty="0"/>
              <a:t>Una persona puede tener sobrepeso y estar desnutrida al mismo tiempo, si comen demasiada comida grasosa alta en calorías pero baja en las vitaminas y minerales que necesita el cuerpo.</a:t>
            </a:r>
          </a:p>
        </p:txBody>
      </p:sp>
    </p:spTree>
    <p:extLst>
      <p:ext uri="{BB962C8B-B14F-4D97-AF65-F5344CB8AC3E}">
        <p14:creationId xmlns:p14="http://schemas.microsoft.com/office/powerpoint/2010/main" val="28688078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El rol de la mujer</a:t>
            </a:r>
            <a:endParaRPr lang="es-ES" dirty="0"/>
          </a:p>
        </p:txBody>
      </p:sp>
      <p:sp>
        <p:nvSpPr>
          <p:cNvPr id="3" name="Marcador de contenido 2"/>
          <p:cNvSpPr>
            <a:spLocks noGrp="1"/>
          </p:cNvSpPr>
          <p:nvPr>
            <p:ph idx="1"/>
          </p:nvPr>
        </p:nvSpPr>
        <p:spPr>
          <a:xfrm>
            <a:off x="569758" y="1930400"/>
            <a:ext cx="8596668" cy="3880773"/>
          </a:xfrm>
        </p:spPr>
        <p:txBody>
          <a:bodyPr/>
          <a:lstStyle/>
          <a:p>
            <a:r>
              <a:rPr lang="es-ES" b="1" dirty="0" smtClean="0">
                <a:latin typeface="Arial" panose="020B0604020202020204" pitchFamily="34" charset="0"/>
                <a:cs typeface="Arial" panose="020B0604020202020204" pitchFamily="34" charset="0"/>
              </a:rPr>
              <a:t>Desde siempre se ha tomado a la mujer como la persona que hace los que haceres de la casa, y por supuesto incluye el de cocinar los alimentos.</a:t>
            </a:r>
          </a:p>
          <a:p>
            <a:r>
              <a:rPr lang="es-MX" b="1" dirty="0">
                <a:latin typeface="Arial" panose="020B0604020202020204" pitchFamily="34" charset="0"/>
                <a:cs typeface="Arial" panose="020B0604020202020204" pitchFamily="34" charset="0"/>
              </a:rPr>
              <a:t>Tiene entre sus manos la misión de culturizar a esos niños y niñas que están creciendo en casa, de hacerles conocer el valor saludable y cultural de los alimentos de la cocina de su zona. Porque si ellos entienden, viven y perciben esos valores, cuando sean adultos y tengan una vida propia se regirán por esos valores, así educarán a sus hijos y cuando vayan a un restaurante sabrán elegir las cosas </a:t>
            </a:r>
            <a:r>
              <a:rPr lang="es-MX" b="1" dirty="0" smtClean="0">
                <a:latin typeface="Arial" panose="020B0604020202020204" pitchFamily="34" charset="0"/>
                <a:cs typeface="Arial" panose="020B0604020202020204" pitchFamily="34" charset="0"/>
              </a:rPr>
              <a:t>buenas.</a:t>
            </a:r>
          </a:p>
          <a:p>
            <a:r>
              <a:rPr lang="es-MX" b="1" dirty="0">
                <a:latin typeface="Arial" panose="020B0604020202020204" pitchFamily="34" charset="0"/>
                <a:cs typeface="Arial" panose="020B0604020202020204" pitchFamily="34" charset="0"/>
              </a:rPr>
              <a:t>La mujer es un valor magnífico y sólido para trabajar en las cocinas del mundo que hoy apuestan por las culturas de cada lugar.    </a:t>
            </a:r>
            <a:r>
              <a:rPr lang="es-MX" b="1" dirty="0" smtClean="0">
                <a:latin typeface="Arial" panose="020B0604020202020204" pitchFamily="34" charset="0"/>
                <a:cs typeface="Arial" panose="020B0604020202020204" pitchFamily="34" charset="0"/>
              </a:rPr>
              <a:t>                      Carme </a:t>
            </a:r>
            <a:r>
              <a:rPr lang="es-MX" b="1" dirty="0">
                <a:latin typeface="Arial" panose="020B0604020202020204" pitchFamily="34" charset="0"/>
                <a:cs typeface="Arial" panose="020B0604020202020204" pitchFamily="34" charset="0"/>
              </a:rPr>
              <a:t>Ruscalleda</a:t>
            </a:r>
            <a:endParaRPr lang="es-ES" b="1" dirty="0">
              <a:latin typeface="Arial" panose="020B0604020202020204" pitchFamily="34" charset="0"/>
              <a:cs typeface="Arial" panose="020B0604020202020204" pitchFamily="34" charset="0"/>
            </a:endParaRPr>
          </a:p>
          <a:p>
            <a:endParaRPr lang="es-E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38532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barn(inVertical)">
                                      <p:cBhvr>
                                        <p:cTn id="16"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41157" y="98611"/>
            <a:ext cx="8596668" cy="1320800"/>
          </a:xfrm>
        </p:spPr>
        <p:txBody>
          <a:bodyPr/>
          <a:lstStyle/>
          <a:p>
            <a:r>
              <a:rPr lang="es-ES" dirty="0" smtClean="0"/>
              <a:t>Recomendaciones </a:t>
            </a:r>
            <a:endParaRPr lang="es-ES" dirty="0"/>
          </a:p>
        </p:txBody>
      </p:sp>
      <p:sp>
        <p:nvSpPr>
          <p:cNvPr id="3" name="Marcador de contenido 2"/>
          <p:cNvSpPr>
            <a:spLocks noGrp="1"/>
          </p:cNvSpPr>
          <p:nvPr>
            <p:ph idx="1"/>
          </p:nvPr>
        </p:nvSpPr>
        <p:spPr>
          <a:xfrm>
            <a:off x="-121023" y="995082"/>
            <a:ext cx="10663517" cy="5862917"/>
          </a:xfrm>
        </p:spPr>
        <p:txBody>
          <a:bodyPr>
            <a:normAutofit fontScale="85000" lnSpcReduction="10000"/>
          </a:bodyPr>
          <a:lstStyle/>
          <a:p>
            <a:r>
              <a:rPr lang="es-ES" b="1" dirty="0"/>
              <a:t>1. CONSUME DIFERENTES TIPOS DE ALIMENTOS DURANTE EL DIA</a:t>
            </a:r>
          </a:p>
          <a:p>
            <a:r>
              <a:rPr lang="es-ES" dirty="0"/>
              <a:t>Para una alimentación saludable, diariamente debes seleccionar diferentes alimentos de los distintos niveles de la pirámide alimentaria. Un consumo variado de alimentos te asegura un consumo variado de vitaminas, minerales y otros nutrientes beneficiosos. Recuerda siempre que debes consumir en menor cantidad los alimentos ubicados en la punta de la pirámide y que son los aceites, las grasas y los azúcares.</a:t>
            </a:r>
          </a:p>
          <a:p>
            <a:r>
              <a:rPr lang="es-ES" b="1" dirty="0"/>
              <a:t>2. AUMENTA EL CONSUMO DE VERDURAS Y LEGUMBRES</a:t>
            </a:r>
          </a:p>
          <a:p>
            <a:r>
              <a:rPr lang="es-ES" dirty="0"/>
              <a:t>Estos alimentos proporcionan cantidades importantes de vitaminas y fibra dietética que contribuyen en la prevención de las enfermedades del corazón, de las arterias, así como, de algunos tipos de cáncer como colon. Diariamente debes consumir tres frutas y dos platos de verduras y algún tipo de legumbres como porotos, lentejas o garbanzos al menos una vez por semana.</a:t>
            </a:r>
          </a:p>
          <a:p>
            <a:r>
              <a:rPr lang="es-ES" b="1" dirty="0"/>
              <a:t>3. USA PREFERENTEMENTE ACEITES “BUENOS” VEGETALES Y DISMINUYE EL USO DE ACEITES O GRASAS DE ORIGEN ANIMAL</a:t>
            </a:r>
          </a:p>
          <a:p>
            <a:r>
              <a:rPr lang="es-ES" dirty="0"/>
              <a:t>Un consumo elevado de grasa animal como mantequilla, crema de leche, mayonesa, helados y carnes grasosas, constituyen un riesgo importante para el desarrollo de enfermedades del corazón, especialmente por su alto contenido de grasas saturadas. También debes limitar los alimentos que declaren entre sus ingredientes “aceites parcialmente hidrogenados” (grasas </a:t>
            </a:r>
            <a:r>
              <a:rPr lang="es-ES" dirty="0" err="1"/>
              <a:t>trans</a:t>
            </a:r>
            <a:r>
              <a:rPr lang="es-ES" dirty="0"/>
              <a:t>) porque estos elevan el colesterol LDL (colesterol malo) y disminuyen el colesterol HDL (colesterol bueno o protector) favoreciendo la enfermedad cardiovascular.</a:t>
            </a:r>
          </a:p>
          <a:p>
            <a:r>
              <a:rPr lang="es-ES" b="1" dirty="0"/>
              <a:t>4. PREFIERE CARNES COMO PESCADO, PAVO Y POLLO</a:t>
            </a:r>
          </a:p>
          <a:p>
            <a:r>
              <a:rPr lang="es-ES" dirty="0"/>
              <a:t>Estas carnes tienen un menor contenido de grasa total que las carnes de otros animales como cordero, cerdo y algunos cortes de vacuno, así como, de las vísceras (hígado, riñón y otros). Todas aportan una importante cantidad de proteínas de excelente calidad y son una buena fuente de minerales como hierro y zinc.</a:t>
            </a:r>
          </a:p>
          <a:p>
            <a:endParaRPr lang="es-ES" dirty="0"/>
          </a:p>
        </p:txBody>
      </p:sp>
    </p:spTree>
    <p:extLst>
      <p:ext uri="{BB962C8B-B14F-4D97-AF65-F5344CB8AC3E}">
        <p14:creationId xmlns:p14="http://schemas.microsoft.com/office/powerpoint/2010/main" val="33895818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3" name="Marcador de contenido 2"/>
          <p:cNvSpPr>
            <a:spLocks noGrp="1"/>
          </p:cNvSpPr>
          <p:nvPr>
            <p:ph idx="1"/>
          </p:nvPr>
        </p:nvSpPr>
        <p:spPr>
          <a:xfrm>
            <a:off x="179792" y="609600"/>
            <a:ext cx="9528983" cy="6060141"/>
          </a:xfrm>
        </p:spPr>
        <p:txBody>
          <a:bodyPr>
            <a:normAutofit fontScale="92500" lnSpcReduction="20000"/>
          </a:bodyPr>
          <a:lstStyle/>
          <a:p>
            <a:r>
              <a:rPr lang="es-ES" b="1" dirty="0"/>
              <a:t>5. AUMENTA DIARIAMENTE EL CONSUMO DE LECHE Y PRODUCTO LÁCTEOS DESCREMADOS</a:t>
            </a:r>
          </a:p>
          <a:p>
            <a:r>
              <a:rPr lang="es-ES" dirty="0"/>
              <a:t>La leche y derivados lácteos son la principal fuente de calcio en tu alimentación y debes consumirlos durante toda la vida. Selecciona de preferencia las variedades de productos semidescremados o descremados de leches, cultivadas, yogurt, por su menor aporte de grasas especialmente saturadas. Un consumo diario de tres porciones de lácteos contribuirá a cuidar tus huesos y a prevenir la osteoporosis.</a:t>
            </a:r>
          </a:p>
          <a:p>
            <a:r>
              <a:rPr lang="es-ES" b="1" dirty="0"/>
              <a:t>6. REDUCE EL CONSUMO DE SAL</a:t>
            </a:r>
          </a:p>
          <a:p>
            <a:r>
              <a:rPr lang="es-ES" dirty="0"/>
              <a:t>Los españoles adicionamos una gran cantidad de sal a las comidas, incluso después que han sido servidas. En un número importante de personas, la hipertensión arterial está asociada con un alto consumo de sal (sodio). La reducción del consumo de sodio contribuye a disminuir el riesgo de hipertensión arterial. “Saca el salero de la mesa”, así reducirás en forma importante el agregado de sal a sus comidas</a:t>
            </a:r>
          </a:p>
          <a:p>
            <a:r>
              <a:rPr lang="es-ES" b="1" dirty="0"/>
              <a:t>7. LIMITA EL CONSUMO DE AZUCAR</a:t>
            </a:r>
          </a:p>
          <a:p>
            <a:r>
              <a:rPr lang="es-ES" dirty="0"/>
              <a:t>Para ello debes recordar, que además del azúcar que agregamos al té o al café, hay otros alimentos que incorporan una gran cantidad de azúcar tales como: bebidas gaseosas, mermeladas, chocolates, tortas, pasteles, galletas, cereales para el desayuno y helados. Para reducir el consumo de azúcar debes disminuir o eliminar el consumo de estos alimentos. Estos aportan muchas calorías y pocos nutrientes importantes. Su consumo favorece el desarrollo de la obesidad y la aparición de caries dentales.</a:t>
            </a:r>
          </a:p>
          <a:p>
            <a:r>
              <a:rPr lang="es-ES" b="1" dirty="0"/>
              <a:t>8. HAZ DEPORTE A DIARIO</a:t>
            </a:r>
          </a:p>
          <a:p>
            <a:r>
              <a:rPr lang="es-ES" dirty="0"/>
              <a:t>La actividad física y el deporte tienen enormes beneficios para la salud del corazón, de los huesos, del estado de ánimo y del stress. Aumentan el gasto de energía contribuyendo a prevenir y a mejorar el sobrepeso y la obesidad.</a:t>
            </a:r>
          </a:p>
          <a:p>
            <a:endParaRPr lang="es-ES" dirty="0"/>
          </a:p>
        </p:txBody>
      </p:sp>
    </p:spTree>
    <p:extLst>
      <p:ext uri="{BB962C8B-B14F-4D97-AF65-F5344CB8AC3E}">
        <p14:creationId xmlns:p14="http://schemas.microsoft.com/office/powerpoint/2010/main" val="40838585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3" name="Marcador de contenido 2"/>
          <p:cNvSpPr>
            <a:spLocks noGrp="1"/>
          </p:cNvSpPr>
          <p:nvPr>
            <p:ph idx="1"/>
          </p:nvPr>
        </p:nvSpPr>
        <p:spPr/>
        <p:txBody>
          <a:bodyPr/>
          <a:lstStyle/>
          <a:p>
            <a:r>
              <a:rPr lang="es-MX" dirty="0">
                <a:latin typeface="Arial" panose="020B0604020202020204" pitchFamily="34" charset="0"/>
                <a:cs typeface="Arial" panose="020B0604020202020204" pitchFamily="34" charset="0"/>
              </a:rPr>
              <a:t>Los que esperan la venida del señor, con el tiempo eliminaran el consumo de carne; la carne dejara de formar parte del régimen. Siempre debiéramos tener este fin en cuenta, y esforzarnos para avanzar firmemente hacia él. No puedo pensar que en la práctica del consumo de carne nos hallemos en  armonía con la luz que a Dios le ha agradado darnos.                                                                       Consejos sobre el régimen alimenticio, </a:t>
            </a:r>
            <a:r>
              <a:rPr lang="es-MX" dirty="0" err="1">
                <a:latin typeface="Arial" panose="020B0604020202020204" pitchFamily="34" charset="0"/>
                <a:cs typeface="Arial" panose="020B0604020202020204" pitchFamily="34" charset="0"/>
              </a:rPr>
              <a:t>pag</a:t>
            </a:r>
            <a:r>
              <a:rPr lang="es-MX" dirty="0">
                <a:latin typeface="Arial" panose="020B0604020202020204" pitchFamily="34" charset="0"/>
                <a:cs typeface="Arial" panose="020B0604020202020204" pitchFamily="34" charset="0"/>
              </a:rPr>
              <a:t> 454.</a:t>
            </a:r>
            <a:endParaRPr lang="es-ES" dirty="0">
              <a:latin typeface="Arial" panose="020B0604020202020204" pitchFamily="34" charset="0"/>
              <a:cs typeface="Arial" panose="020B0604020202020204" pitchFamily="34" charset="0"/>
            </a:endParaRPr>
          </a:p>
          <a:p>
            <a:endParaRPr lang="es-ES" dirty="0">
              <a:latin typeface="Arial" panose="020B0604020202020204" pitchFamily="34" charset="0"/>
              <a:cs typeface="Arial" panose="020B0604020202020204" pitchFamily="34" charset="0"/>
            </a:endParaRPr>
          </a:p>
          <a:p>
            <a:endParaRPr lang="es-ES" dirty="0">
              <a:latin typeface="Arial" panose="020B0604020202020204" pitchFamily="34" charset="0"/>
              <a:cs typeface="Arial" panose="020B0604020202020204" pitchFamily="34" charset="0"/>
            </a:endParaRPr>
          </a:p>
          <a:p>
            <a:endParaRPr lang="es-ES" dirty="0"/>
          </a:p>
        </p:txBody>
      </p:sp>
    </p:spTree>
    <p:extLst>
      <p:ext uri="{BB962C8B-B14F-4D97-AF65-F5344CB8AC3E}">
        <p14:creationId xmlns:p14="http://schemas.microsoft.com/office/powerpoint/2010/main" val="6360086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1479" y="580278"/>
            <a:ext cx="9247095" cy="6277722"/>
          </a:xfrm>
        </p:spPr>
        <p:txBody>
          <a:bodyPr>
            <a:noAutofit/>
          </a:bodyPr>
          <a:lstStyle/>
          <a:p>
            <a:r>
              <a:rPr lang="es-ES" sz="2400" b="1" dirty="0" smtClean="0"/>
              <a:t>Que relación tiene la salud con la alimentación</a:t>
            </a:r>
            <a:r>
              <a:rPr lang="es-ES" sz="2000" dirty="0" smtClean="0"/>
              <a:t/>
            </a:r>
            <a:br>
              <a:rPr lang="es-ES" sz="2000" dirty="0" smtClean="0"/>
            </a:br>
            <a:r>
              <a:rPr lang="es-ES" sz="2000" dirty="0" smtClean="0"/>
              <a:t/>
            </a:r>
            <a:br>
              <a:rPr lang="es-ES" sz="2000" dirty="0" smtClean="0"/>
            </a:br>
            <a:r>
              <a:rPr lang="es-ES" sz="2000" dirty="0">
                <a:solidFill>
                  <a:schemeClr val="tx1"/>
                </a:solidFill>
                <a:latin typeface="Arial" panose="020B0604020202020204" pitchFamily="34" charset="0"/>
                <a:cs typeface="Arial" panose="020B0604020202020204" pitchFamily="34" charset="0"/>
              </a:rPr>
              <a:t>Hoy día se sabe a ciencia cierta que determinadas alteraciones y enfermedades se relacionan con desequilibrios en la alimentación, ya sea por exceso (obesidad, problemas de tensión, colesterol elevado…) o por defecto (falta de vitaminas y/o minerales, etc.). Por tanto, alimentarse no sólo consiste en comer para vivir o para saciar el hambre, es algo mucho más complejo e influyen numerosos factores; ambientales (costumbres y cultura del lugar en que vivimos, modas y medios de información, entorno familiar…) y otros personales como el sexo, la edad, las preferencias, la religión, el grado de actividad (sedentaria, ligera, moderada), el estado de ánimo y de salud (enfermedades o problemas de salud). Por todo ello, se considera que una alimentación es adecuada si en verdad es capaz de cubrir las necesidades del organismo; de acuerdo a las características personales, con el fin de alcanzar o mantener un buen estado nutricional y de salud.</a:t>
            </a:r>
          </a:p>
        </p:txBody>
      </p:sp>
    </p:spTree>
    <p:extLst>
      <p:ext uri="{BB962C8B-B14F-4D97-AF65-F5344CB8AC3E}">
        <p14:creationId xmlns:p14="http://schemas.microsoft.com/office/powerpoint/2010/main" val="3182799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5257" y="553384"/>
            <a:ext cx="10376647" cy="6304616"/>
          </a:xfrm>
        </p:spPr>
        <p:txBody>
          <a:bodyPr>
            <a:normAutofit/>
          </a:bodyPr>
          <a:lstStyle/>
          <a:p>
            <a:r>
              <a:rPr lang="es-ES" sz="2800" b="1" dirty="0" smtClean="0"/>
              <a:t>Como podemos tener una alimentación equilibrada</a:t>
            </a:r>
            <a:r>
              <a:rPr lang="es-ES" dirty="0" smtClean="0"/>
              <a:t/>
            </a:r>
            <a:br>
              <a:rPr lang="es-ES" dirty="0" smtClean="0"/>
            </a:br>
            <a:r>
              <a:rPr lang="es-ES" dirty="0"/>
              <a:t/>
            </a:r>
            <a:br>
              <a:rPr lang="es-ES" dirty="0"/>
            </a:br>
            <a:r>
              <a:rPr lang="es-ES" sz="2800" dirty="0">
                <a:solidFill>
                  <a:schemeClr val="tx1"/>
                </a:solidFill>
              </a:rPr>
              <a:t>Para que la alimentación pueda ser considerada sana, debe</a:t>
            </a:r>
            <a:br>
              <a:rPr lang="es-ES" sz="2800" dirty="0">
                <a:solidFill>
                  <a:schemeClr val="tx1"/>
                </a:solidFill>
              </a:rPr>
            </a:br>
            <a:r>
              <a:rPr lang="es-ES" sz="2800" dirty="0">
                <a:solidFill>
                  <a:schemeClr val="tx1"/>
                </a:solidFill>
              </a:rPr>
              <a:t>ser Suficiente, Completa, Armónica y Adecuada</a:t>
            </a:r>
            <a:r>
              <a:rPr lang="es-ES" sz="2800" dirty="0" smtClean="0">
                <a:solidFill>
                  <a:schemeClr val="tx1"/>
                </a:solidFill>
              </a:rPr>
              <a:t>.</a:t>
            </a:r>
            <a:br>
              <a:rPr lang="es-ES" sz="2800" dirty="0" smtClean="0">
                <a:solidFill>
                  <a:schemeClr val="tx1"/>
                </a:solidFill>
              </a:rPr>
            </a:br>
            <a:r>
              <a:rPr lang="es-ES" sz="2800" dirty="0" smtClean="0">
                <a:solidFill>
                  <a:schemeClr val="tx1"/>
                </a:solidFill>
              </a:rPr>
              <a:t>Para obtener esta alimentación debemos consumir los 7 elementos principales que son: proteínas, grasas saludables, hidratos de carbono, vitaminas, minerales, fibra y agua.</a:t>
            </a:r>
            <a:r>
              <a:rPr lang="es-ES" dirty="0" smtClean="0"/>
              <a:t/>
            </a:r>
            <a:br>
              <a:rPr lang="es-ES" dirty="0" smtClean="0"/>
            </a:br>
            <a:endParaRPr lang="es-ES" dirty="0"/>
          </a:p>
        </p:txBody>
      </p:sp>
    </p:spTree>
    <p:extLst>
      <p:ext uri="{BB962C8B-B14F-4D97-AF65-F5344CB8AC3E}">
        <p14:creationId xmlns:p14="http://schemas.microsoft.com/office/powerpoint/2010/main" val="13594759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1676023049"/>
              </p:ext>
            </p:extLst>
          </p:nvPr>
        </p:nvGraphicFramePr>
        <p:xfrm>
          <a:off x="843536" y="372815"/>
          <a:ext cx="8712200" cy="5869394"/>
        </p:xfrm>
        <a:graphic>
          <a:graphicData uri="http://schemas.openxmlformats.org/drawingml/2006/table">
            <a:tbl>
              <a:tblPr firstRow="1" bandRow="1">
                <a:tableStyleId>{5C22544A-7EE6-4342-B048-85BDC9FD1C3A}</a:tableStyleId>
              </a:tblPr>
              <a:tblGrid>
                <a:gridCol w="4356100"/>
                <a:gridCol w="4356100"/>
              </a:tblGrid>
              <a:tr h="401938">
                <a:tc>
                  <a:txBody>
                    <a:bodyPr/>
                    <a:lstStyle/>
                    <a:p>
                      <a:r>
                        <a:rPr lang="es-ES" dirty="0" smtClean="0"/>
                        <a:t>Elemento</a:t>
                      </a:r>
                      <a:endParaRPr lang="es-ES" dirty="0"/>
                    </a:p>
                  </a:txBody>
                  <a:tcPr/>
                </a:tc>
                <a:tc>
                  <a:txBody>
                    <a:bodyPr/>
                    <a:lstStyle/>
                    <a:p>
                      <a:r>
                        <a:rPr lang="es-ES" dirty="0" err="1" smtClean="0"/>
                        <a:t>ubicacion</a:t>
                      </a:r>
                      <a:endParaRPr lang="es-ES" dirty="0"/>
                    </a:p>
                  </a:txBody>
                  <a:tcPr/>
                </a:tc>
              </a:tr>
              <a:tr h="1288403">
                <a:tc>
                  <a:txBody>
                    <a:bodyPr/>
                    <a:lstStyle/>
                    <a:p>
                      <a:r>
                        <a:rPr lang="es-ES" dirty="0" err="1" smtClean="0"/>
                        <a:t>proteinas</a:t>
                      </a:r>
                      <a:endParaRPr lang="es-ES" dirty="0"/>
                    </a:p>
                  </a:txBody>
                  <a:tcPr/>
                </a:tc>
                <a:tc>
                  <a:txBody>
                    <a:bodyPr/>
                    <a:lstStyle/>
                    <a:p>
                      <a:r>
                        <a:rPr lang="es-ES" dirty="0" smtClean="0"/>
                        <a:t>La proteína se encuentra en las carnes de res, de ave, cerdo pescados, mariscos, huevos, quesos, jamón, leche y frutos</a:t>
                      </a:r>
                      <a:r>
                        <a:rPr lang="es-ES" baseline="0" dirty="0" smtClean="0"/>
                        <a:t> secos</a:t>
                      </a:r>
                      <a:r>
                        <a:rPr lang="es-ES" dirty="0" smtClean="0"/>
                        <a:t>.</a:t>
                      </a:r>
                      <a:endParaRPr lang="es-ES" dirty="0"/>
                    </a:p>
                  </a:txBody>
                  <a:tcPr/>
                </a:tc>
              </a:tr>
              <a:tr h="693756">
                <a:tc>
                  <a:txBody>
                    <a:bodyPr/>
                    <a:lstStyle/>
                    <a:p>
                      <a:r>
                        <a:rPr lang="es-ES" dirty="0" smtClean="0"/>
                        <a:t>Grasas saludables</a:t>
                      </a:r>
                      <a:endParaRPr lang="es-ES" dirty="0"/>
                    </a:p>
                  </a:txBody>
                  <a:tcPr/>
                </a:tc>
                <a:tc>
                  <a:txBody>
                    <a:bodyPr/>
                    <a:lstStyle/>
                    <a:p>
                      <a:r>
                        <a:rPr lang="es-ES" dirty="0" smtClean="0"/>
                        <a:t>Aceite de oliva,</a:t>
                      </a:r>
                      <a:r>
                        <a:rPr lang="es-ES" baseline="0" dirty="0" smtClean="0"/>
                        <a:t>  aceites de nuez, aceite de coco, etc.</a:t>
                      </a:r>
                      <a:endParaRPr lang="es-ES" dirty="0"/>
                    </a:p>
                  </a:txBody>
                  <a:tcPr/>
                </a:tc>
              </a:tr>
              <a:tr h="1585727">
                <a:tc>
                  <a:txBody>
                    <a:bodyPr/>
                    <a:lstStyle/>
                    <a:p>
                      <a:r>
                        <a:rPr lang="es-ES" dirty="0" smtClean="0"/>
                        <a:t>Hidratos de carbono</a:t>
                      </a:r>
                      <a:endParaRPr lang="es-ES" dirty="0"/>
                    </a:p>
                  </a:txBody>
                  <a:tcPr/>
                </a:tc>
                <a:tc>
                  <a:txBody>
                    <a:bodyPr/>
                    <a:lstStyle/>
                    <a:p>
                      <a:r>
                        <a:rPr lang="es-ES" dirty="0" smtClean="0"/>
                        <a:t>Los hidratos de carbono los puedes encontrar en los panes, cereales, galletas, pastas, viandas, granos, frutas, leche y en menor cantidad en los vegetales.</a:t>
                      </a:r>
                      <a:endParaRPr lang="es-ES" dirty="0"/>
                    </a:p>
                  </a:txBody>
                  <a:tcPr/>
                </a:tc>
              </a:tr>
              <a:tr h="401938">
                <a:tc>
                  <a:txBody>
                    <a:bodyPr/>
                    <a:lstStyle/>
                    <a:p>
                      <a:r>
                        <a:rPr lang="es-ES" dirty="0" smtClean="0"/>
                        <a:t>Vitaminas</a:t>
                      </a:r>
                      <a:endParaRPr lang="es-ES" dirty="0"/>
                    </a:p>
                  </a:txBody>
                  <a:tcPr/>
                </a:tc>
                <a:tc>
                  <a:txBody>
                    <a:bodyPr/>
                    <a:lstStyle/>
                    <a:p>
                      <a:r>
                        <a:rPr lang="es-ES" dirty="0" smtClean="0"/>
                        <a:t>La mayoría se encuentra en las frutas</a:t>
                      </a:r>
                      <a:endParaRPr lang="es-ES" dirty="0"/>
                    </a:p>
                  </a:txBody>
                  <a:tcPr/>
                </a:tc>
              </a:tr>
              <a:tr h="693756">
                <a:tc>
                  <a:txBody>
                    <a:bodyPr/>
                    <a:lstStyle/>
                    <a:p>
                      <a:r>
                        <a:rPr lang="es-ES" dirty="0" smtClean="0"/>
                        <a:t>Minerales</a:t>
                      </a:r>
                      <a:endParaRPr lang="es-ES" dirty="0"/>
                    </a:p>
                  </a:txBody>
                  <a:tcPr/>
                </a:tc>
                <a:tc>
                  <a:txBody>
                    <a:bodyPr/>
                    <a:lstStyle/>
                    <a:p>
                      <a:r>
                        <a:rPr lang="es-ES" dirty="0" smtClean="0"/>
                        <a:t>Se encuentra mayormente en las verduras y leguminosas.</a:t>
                      </a:r>
                      <a:endParaRPr lang="es-ES" dirty="0"/>
                    </a:p>
                  </a:txBody>
                  <a:tcPr/>
                </a:tc>
              </a:tr>
              <a:tr h="401938">
                <a:tc>
                  <a:txBody>
                    <a:bodyPr/>
                    <a:lstStyle/>
                    <a:p>
                      <a:r>
                        <a:rPr lang="es-ES" dirty="0" smtClean="0"/>
                        <a:t>Fibra</a:t>
                      </a:r>
                      <a:endParaRPr lang="es-ES" dirty="0"/>
                    </a:p>
                  </a:txBody>
                  <a:tcPr/>
                </a:tc>
                <a:tc>
                  <a:txBody>
                    <a:bodyPr/>
                    <a:lstStyle/>
                    <a:p>
                      <a:r>
                        <a:rPr lang="es-ES" dirty="0" smtClean="0"/>
                        <a:t>En el trigo</a:t>
                      </a:r>
                      <a:r>
                        <a:rPr lang="es-ES" baseline="0" dirty="0" smtClean="0"/>
                        <a:t> principalmente.</a:t>
                      </a:r>
                      <a:endParaRPr lang="es-ES" dirty="0"/>
                    </a:p>
                  </a:txBody>
                  <a:tcPr/>
                </a:tc>
              </a:tr>
              <a:tr h="401938">
                <a:tc>
                  <a:txBody>
                    <a:bodyPr/>
                    <a:lstStyle/>
                    <a:p>
                      <a:r>
                        <a:rPr lang="es-ES" dirty="0" smtClean="0"/>
                        <a:t>agua</a:t>
                      </a:r>
                      <a:endParaRPr lang="es-ES" dirty="0"/>
                    </a:p>
                  </a:txBody>
                  <a:tcPr/>
                </a:tc>
                <a:tc>
                  <a:txBody>
                    <a:bodyPr/>
                    <a:lstStyle/>
                    <a:p>
                      <a:r>
                        <a:rPr lang="es-ES" dirty="0" smtClean="0"/>
                        <a:t>agua</a:t>
                      </a:r>
                      <a:endParaRPr lang="es-ES" dirty="0"/>
                    </a:p>
                  </a:txBody>
                  <a:tcPr/>
                </a:tc>
              </a:tr>
            </a:tbl>
          </a:graphicData>
        </a:graphic>
      </p:graphicFrame>
    </p:spTree>
    <p:extLst>
      <p:ext uri="{BB962C8B-B14F-4D97-AF65-F5344CB8AC3E}">
        <p14:creationId xmlns:p14="http://schemas.microsoft.com/office/powerpoint/2010/main" val="5568742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34365" y="895306"/>
            <a:ext cx="3107123" cy="2086535"/>
          </a:xfrm>
          <a:prstGeom prst="rect">
            <a:avLst/>
          </a:prstGeom>
        </p:spPr>
      </p:pic>
      <p:pic>
        <p:nvPicPr>
          <p:cNvPr id="5" name="Imagen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1808" y="933516"/>
            <a:ext cx="3276377" cy="2086535"/>
          </a:xfrm>
          <a:prstGeom prst="rect">
            <a:avLst/>
          </a:prstGeom>
        </p:spPr>
      </p:pic>
      <p:pic>
        <p:nvPicPr>
          <p:cNvPr id="6" name="Imagen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68241" y="3693133"/>
            <a:ext cx="2913821" cy="2913821"/>
          </a:xfrm>
          <a:prstGeom prst="rect">
            <a:avLst/>
          </a:prstGeom>
        </p:spPr>
      </p:pic>
      <p:pic>
        <p:nvPicPr>
          <p:cNvPr id="7" name="Imagen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294455"/>
            <a:ext cx="3268241" cy="2347077"/>
          </a:xfrm>
          <a:prstGeom prst="rect">
            <a:avLst/>
          </a:prstGeom>
        </p:spPr>
      </p:pic>
      <p:pic>
        <p:nvPicPr>
          <p:cNvPr id="8" name="Imagen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095883" y="3959004"/>
            <a:ext cx="2705100" cy="2647950"/>
          </a:xfrm>
          <a:prstGeom prst="rect">
            <a:avLst/>
          </a:prstGeom>
        </p:spPr>
      </p:pic>
      <p:pic>
        <p:nvPicPr>
          <p:cNvPr id="10" name="Imagen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683260" y="776898"/>
            <a:ext cx="3559582" cy="2369347"/>
          </a:xfrm>
          <a:prstGeom prst="rect">
            <a:avLst/>
          </a:prstGeom>
        </p:spPr>
      </p:pic>
      <p:sp>
        <p:nvSpPr>
          <p:cNvPr id="11" name="CuadroTexto 10"/>
          <p:cNvSpPr txBox="1"/>
          <p:nvPr/>
        </p:nvSpPr>
        <p:spPr>
          <a:xfrm>
            <a:off x="915006" y="410296"/>
            <a:ext cx="2353235" cy="523220"/>
          </a:xfrm>
          <a:prstGeom prst="rect">
            <a:avLst/>
          </a:prstGeom>
          <a:noFill/>
        </p:spPr>
        <p:txBody>
          <a:bodyPr wrap="square" rtlCol="0">
            <a:spAutoFit/>
          </a:bodyPr>
          <a:lstStyle/>
          <a:p>
            <a:pPr algn="ctr"/>
            <a:r>
              <a:rPr lang="es-ES" sz="2800" b="1" dirty="0" smtClean="0"/>
              <a:t>FIBRA</a:t>
            </a:r>
            <a:endParaRPr lang="es-ES" sz="2800" b="1" dirty="0"/>
          </a:p>
        </p:txBody>
      </p:sp>
      <p:sp>
        <p:nvSpPr>
          <p:cNvPr id="12" name="CuadroTexto 11"/>
          <p:cNvSpPr txBox="1"/>
          <p:nvPr/>
        </p:nvSpPr>
        <p:spPr>
          <a:xfrm>
            <a:off x="4991477" y="372086"/>
            <a:ext cx="1734671" cy="523220"/>
          </a:xfrm>
          <a:prstGeom prst="rect">
            <a:avLst/>
          </a:prstGeom>
          <a:noFill/>
        </p:spPr>
        <p:txBody>
          <a:bodyPr wrap="square" rtlCol="0">
            <a:spAutoFit/>
          </a:bodyPr>
          <a:lstStyle/>
          <a:p>
            <a:r>
              <a:rPr lang="es-ES" sz="2800" b="1" dirty="0" smtClean="0"/>
              <a:t>AGUA</a:t>
            </a:r>
            <a:endParaRPr lang="es-ES" sz="2800" b="1" dirty="0"/>
          </a:p>
        </p:txBody>
      </p:sp>
      <p:sp>
        <p:nvSpPr>
          <p:cNvPr id="13" name="CuadroTexto 12"/>
          <p:cNvSpPr txBox="1"/>
          <p:nvPr/>
        </p:nvSpPr>
        <p:spPr>
          <a:xfrm>
            <a:off x="7808919" y="257501"/>
            <a:ext cx="3661421" cy="523220"/>
          </a:xfrm>
          <a:prstGeom prst="rect">
            <a:avLst/>
          </a:prstGeom>
          <a:noFill/>
        </p:spPr>
        <p:txBody>
          <a:bodyPr wrap="square" rtlCol="0">
            <a:spAutoFit/>
          </a:bodyPr>
          <a:lstStyle/>
          <a:p>
            <a:r>
              <a:rPr lang="es-ES" sz="2800" b="1" dirty="0" smtClean="0"/>
              <a:t>GRASAS SALUDABLES</a:t>
            </a:r>
            <a:endParaRPr lang="es-ES" sz="2800" b="1" dirty="0"/>
          </a:p>
        </p:txBody>
      </p:sp>
      <p:sp>
        <p:nvSpPr>
          <p:cNvPr id="14" name="CuadroTexto 13"/>
          <p:cNvSpPr txBox="1"/>
          <p:nvPr/>
        </p:nvSpPr>
        <p:spPr>
          <a:xfrm>
            <a:off x="732426" y="3359763"/>
            <a:ext cx="2430333" cy="523220"/>
          </a:xfrm>
          <a:prstGeom prst="rect">
            <a:avLst/>
          </a:prstGeom>
          <a:noFill/>
        </p:spPr>
        <p:txBody>
          <a:bodyPr wrap="square" rtlCol="0">
            <a:spAutoFit/>
          </a:bodyPr>
          <a:lstStyle/>
          <a:p>
            <a:r>
              <a:rPr lang="es-ES" sz="2800" b="1" dirty="0" smtClean="0"/>
              <a:t>VITAMINAS</a:t>
            </a:r>
            <a:endParaRPr lang="es-ES" sz="2800" b="1" dirty="0"/>
          </a:p>
        </p:txBody>
      </p:sp>
      <p:sp>
        <p:nvSpPr>
          <p:cNvPr id="15" name="CuadroTexto 14"/>
          <p:cNvSpPr txBox="1"/>
          <p:nvPr/>
        </p:nvSpPr>
        <p:spPr>
          <a:xfrm>
            <a:off x="3675272" y="3359763"/>
            <a:ext cx="2218395" cy="523220"/>
          </a:xfrm>
          <a:prstGeom prst="rect">
            <a:avLst/>
          </a:prstGeom>
          <a:noFill/>
        </p:spPr>
        <p:txBody>
          <a:bodyPr wrap="square" rtlCol="0">
            <a:spAutoFit/>
          </a:bodyPr>
          <a:lstStyle/>
          <a:p>
            <a:r>
              <a:rPr lang="es-ES" sz="2800" b="1" dirty="0" smtClean="0"/>
              <a:t>MINERALES</a:t>
            </a:r>
            <a:endParaRPr lang="es-ES" sz="2800" b="1" dirty="0"/>
          </a:p>
        </p:txBody>
      </p:sp>
      <p:sp>
        <p:nvSpPr>
          <p:cNvPr id="16" name="CuadroTexto 15"/>
          <p:cNvSpPr txBox="1"/>
          <p:nvPr/>
        </p:nvSpPr>
        <p:spPr>
          <a:xfrm>
            <a:off x="7141488" y="3431523"/>
            <a:ext cx="2393576" cy="523220"/>
          </a:xfrm>
          <a:prstGeom prst="rect">
            <a:avLst/>
          </a:prstGeom>
          <a:noFill/>
        </p:spPr>
        <p:txBody>
          <a:bodyPr wrap="square" rtlCol="0">
            <a:spAutoFit/>
          </a:bodyPr>
          <a:lstStyle/>
          <a:p>
            <a:r>
              <a:rPr lang="es-ES" sz="2800" b="1" dirty="0" smtClean="0"/>
              <a:t>PROTEINAS</a:t>
            </a:r>
            <a:endParaRPr lang="es-ES" sz="2800" b="1" dirty="0"/>
          </a:p>
        </p:txBody>
      </p:sp>
      <p:sp>
        <p:nvSpPr>
          <p:cNvPr id="17" name="CuadroTexto 16"/>
          <p:cNvSpPr txBox="1"/>
          <p:nvPr/>
        </p:nvSpPr>
        <p:spPr>
          <a:xfrm>
            <a:off x="9639629" y="3405929"/>
            <a:ext cx="2382657" cy="954107"/>
          </a:xfrm>
          <a:prstGeom prst="rect">
            <a:avLst/>
          </a:prstGeom>
          <a:noFill/>
        </p:spPr>
        <p:txBody>
          <a:bodyPr wrap="square" rtlCol="0">
            <a:spAutoFit/>
          </a:bodyPr>
          <a:lstStyle/>
          <a:p>
            <a:r>
              <a:rPr lang="es-ES" sz="2800" b="1" dirty="0" smtClean="0"/>
              <a:t>HIDRATOS DE CARBONO</a:t>
            </a:r>
            <a:endParaRPr lang="es-ES" sz="2800" b="1" dirty="0"/>
          </a:p>
        </p:txBody>
      </p:sp>
      <p:pic>
        <p:nvPicPr>
          <p:cNvPr id="18" name="Imagen 1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182062" y="3994281"/>
            <a:ext cx="3350033" cy="2612673"/>
          </a:xfrm>
          <a:prstGeom prst="rect">
            <a:avLst/>
          </a:prstGeom>
        </p:spPr>
      </p:pic>
    </p:spTree>
    <p:extLst>
      <p:ext uri="{BB962C8B-B14F-4D97-AF65-F5344CB8AC3E}">
        <p14:creationId xmlns:p14="http://schemas.microsoft.com/office/powerpoint/2010/main" val="40375838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72343" y="363224"/>
            <a:ext cx="6429829" cy="6494776"/>
          </a:xfrm>
        </p:spPr>
      </p:pic>
    </p:spTree>
    <p:extLst>
      <p:ext uri="{BB962C8B-B14F-4D97-AF65-F5344CB8AC3E}">
        <p14:creationId xmlns:p14="http://schemas.microsoft.com/office/powerpoint/2010/main" val="18238003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El desayuno</a:t>
            </a:r>
            <a:endParaRPr lang="es-ES" dirty="0"/>
          </a:p>
        </p:txBody>
      </p:sp>
      <p:sp>
        <p:nvSpPr>
          <p:cNvPr id="4" name="CuadroTexto 3"/>
          <p:cNvSpPr txBox="1"/>
          <p:nvPr/>
        </p:nvSpPr>
        <p:spPr>
          <a:xfrm>
            <a:off x="632012" y="1573307"/>
            <a:ext cx="9673131" cy="923330"/>
          </a:xfrm>
          <a:prstGeom prst="rect">
            <a:avLst/>
          </a:prstGeom>
          <a:noFill/>
        </p:spPr>
        <p:txBody>
          <a:bodyPr wrap="square" rtlCol="0">
            <a:spAutoFit/>
          </a:bodyPr>
          <a:lstStyle/>
          <a:p>
            <a:r>
              <a:rPr lang="es-ES" dirty="0"/>
              <a:t>El aporte energético-calórico del desayuno es de </a:t>
            </a:r>
            <a:r>
              <a:rPr lang="es-ES" dirty="0" smtClean="0"/>
              <a:t>gran importancia</a:t>
            </a:r>
            <a:r>
              <a:rPr lang="es-ES" dirty="0"/>
              <a:t>, ya que nos permitirá lograr un </a:t>
            </a:r>
            <a:r>
              <a:rPr lang="es-ES" dirty="0" smtClean="0"/>
              <a:t>adecuado rendimiento </a:t>
            </a:r>
            <a:r>
              <a:rPr lang="es-ES" dirty="0"/>
              <a:t>tanto físico como intelectual, en las </a:t>
            </a:r>
            <a:r>
              <a:rPr lang="es-ES" dirty="0" smtClean="0"/>
              <a:t>tareas escolares </a:t>
            </a:r>
            <a:r>
              <a:rPr lang="es-ES" dirty="0"/>
              <a:t>y en el trabajo </a:t>
            </a:r>
            <a:r>
              <a:rPr lang="es-ES" dirty="0" smtClean="0"/>
              <a:t>diario.</a:t>
            </a:r>
            <a:endParaRPr lang="es-ES" dirty="0"/>
          </a:p>
        </p:txBody>
      </p:sp>
      <p:sp>
        <p:nvSpPr>
          <p:cNvPr id="5" name="CuadroTexto 4"/>
          <p:cNvSpPr txBox="1"/>
          <p:nvPr/>
        </p:nvSpPr>
        <p:spPr>
          <a:xfrm>
            <a:off x="632012" y="2553024"/>
            <a:ext cx="4612341" cy="4401205"/>
          </a:xfrm>
          <a:prstGeom prst="rect">
            <a:avLst/>
          </a:prstGeom>
          <a:noFill/>
        </p:spPr>
        <p:txBody>
          <a:bodyPr wrap="square" rtlCol="0">
            <a:spAutoFit/>
          </a:bodyPr>
          <a:lstStyle/>
          <a:p>
            <a:r>
              <a:rPr lang="es-ES" sz="2000" b="1" dirty="0" smtClean="0"/>
              <a:t>En que consiste un buen desayuno</a:t>
            </a:r>
          </a:p>
          <a:p>
            <a:endParaRPr lang="es-ES" sz="2000" b="1" dirty="0"/>
          </a:p>
          <a:p>
            <a:r>
              <a:rPr lang="es-ES" sz="2000" dirty="0"/>
              <a:t>1. Lácteos: 1 vaso de leche, 1 yogur fresco o queso.</a:t>
            </a:r>
          </a:p>
          <a:p>
            <a:r>
              <a:rPr lang="es-ES" sz="2000" dirty="0"/>
              <a:t>2. Cereales: pan, galletas, pan integral, repostería </a:t>
            </a:r>
            <a:r>
              <a:rPr lang="es-ES" sz="2000" dirty="0" smtClean="0"/>
              <a:t>hecha en </a:t>
            </a:r>
            <a:r>
              <a:rPr lang="es-ES" sz="2000" dirty="0"/>
              <a:t>casa o cereales de desayuno.</a:t>
            </a:r>
          </a:p>
          <a:p>
            <a:r>
              <a:rPr lang="es-ES" sz="2000" dirty="0"/>
              <a:t>3. Frutas o zumo </a:t>
            </a:r>
            <a:r>
              <a:rPr lang="es-ES" sz="2000" dirty="0" smtClean="0"/>
              <a:t>natural También </a:t>
            </a:r>
            <a:r>
              <a:rPr lang="es-ES" sz="2000" dirty="0"/>
              <a:t>se podría complementar en algunas </a:t>
            </a:r>
            <a:r>
              <a:rPr lang="es-ES" sz="2000" dirty="0" smtClean="0"/>
              <a:t>ocasiones con </a:t>
            </a:r>
            <a:r>
              <a:rPr lang="es-ES" sz="2000" dirty="0"/>
              <a:t>otros alimentos proteicos como huevos, jamón, frutos</a:t>
            </a:r>
          </a:p>
          <a:p>
            <a:r>
              <a:rPr lang="es-ES" sz="2000" dirty="0"/>
              <a:t>secos, </a:t>
            </a:r>
            <a:r>
              <a:rPr lang="es-ES" sz="2000" dirty="0" smtClean="0"/>
              <a:t>etc.</a:t>
            </a:r>
          </a:p>
          <a:p>
            <a:endParaRPr lang="es-ES" sz="2000" b="1" dirty="0"/>
          </a:p>
          <a:p>
            <a:endParaRPr lang="es-ES" sz="2000" b="1" dirty="0"/>
          </a:p>
        </p:txBody>
      </p:sp>
      <p:sp>
        <p:nvSpPr>
          <p:cNvPr id="6" name="CuadroTexto 5"/>
          <p:cNvSpPr txBox="1"/>
          <p:nvPr/>
        </p:nvSpPr>
        <p:spPr>
          <a:xfrm>
            <a:off x="5910943" y="2654625"/>
            <a:ext cx="6019800" cy="2246769"/>
          </a:xfrm>
          <a:prstGeom prst="rect">
            <a:avLst/>
          </a:prstGeom>
          <a:noFill/>
        </p:spPr>
        <p:txBody>
          <a:bodyPr wrap="square" rtlCol="0">
            <a:spAutoFit/>
          </a:bodyPr>
          <a:lstStyle/>
          <a:p>
            <a:r>
              <a:rPr lang="es-ES" sz="2000" b="1" dirty="0" smtClean="0"/>
              <a:t>Beneficios </a:t>
            </a:r>
          </a:p>
          <a:p>
            <a:endParaRPr lang="es-ES" sz="2000" dirty="0" smtClean="0"/>
          </a:p>
          <a:p>
            <a:pPr marL="457200" indent="-457200">
              <a:buAutoNum type="arabicPeriod"/>
            </a:pPr>
            <a:r>
              <a:rPr lang="es-ES" sz="2000" dirty="0" err="1" smtClean="0"/>
              <a:t>Energia</a:t>
            </a:r>
            <a:r>
              <a:rPr lang="es-ES" sz="2000" dirty="0" smtClean="0"/>
              <a:t> para el </a:t>
            </a:r>
            <a:r>
              <a:rPr lang="es-ES" sz="2000" dirty="0" err="1" smtClean="0"/>
              <a:t>dia</a:t>
            </a:r>
            <a:r>
              <a:rPr lang="es-ES" sz="2000" dirty="0" smtClean="0"/>
              <a:t>.</a:t>
            </a:r>
          </a:p>
          <a:p>
            <a:pPr marL="457200" indent="-457200">
              <a:buAutoNum type="arabicPeriod"/>
            </a:pPr>
            <a:r>
              <a:rPr lang="es-ES" sz="2000" dirty="0" smtClean="0"/>
              <a:t>Aumenta nuestra capacidad receptiva.</a:t>
            </a:r>
          </a:p>
          <a:p>
            <a:pPr marL="457200" indent="-457200">
              <a:buAutoNum type="arabicPeriod"/>
            </a:pPr>
            <a:r>
              <a:rPr lang="es-ES" sz="2000" dirty="0" smtClean="0"/>
              <a:t>Evita el aumento de peso</a:t>
            </a:r>
          </a:p>
          <a:p>
            <a:pPr marL="457200" indent="-457200">
              <a:buAutoNum type="arabicPeriod"/>
            </a:pPr>
            <a:r>
              <a:rPr lang="es-ES" sz="2000" dirty="0" smtClean="0"/>
              <a:t>Evita enfermedades</a:t>
            </a:r>
          </a:p>
          <a:p>
            <a:pPr marL="457200" indent="-457200">
              <a:buAutoNum type="arabicPeriod"/>
            </a:pPr>
            <a:endParaRPr lang="es-ES" sz="2000" dirty="0"/>
          </a:p>
        </p:txBody>
      </p:sp>
    </p:spTree>
    <p:extLst>
      <p:ext uri="{BB962C8B-B14F-4D97-AF65-F5344CB8AC3E}">
        <p14:creationId xmlns:p14="http://schemas.microsoft.com/office/powerpoint/2010/main" val="2497500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La comida</a:t>
            </a:r>
            <a:endParaRPr lang="es-ES" dirty="0"/>
          </a:p>
        </p:txBody>
      </p:sp>
      <p:sp>
        <p:nvSpPr>
          <p:cNvPr id="5" name="CuadroTexto 4"/>
          <p:cNvSpPr txBox="1"/>
          <p:nvPr/>
        </p:nvSpPr>
        <p:spPr>
          <a:xfrm>
            <a:off x="376517" y="2366682"/>
            <a:ext cx="4356847" cy="3477875"/>
          </a:xfrm>
          <a:prstGeom prst="rect">
            <a:avLst/>
          </a:prstGeom>
          <a:noFill/>
        </p:spPr>
        <p:txBody>
          <a:bodyPr wrap="square" rtlCol="0">
            <a:spAutoFit/>
          </a:bodyPr>
          <a:lstStyle/>
          <a:p>
            <a:r>
              <a:rPr lang="es-ES" sz="2000" b="1" dirty="0" smtClean="0"/>
              <a:t>En que consiste una buena comida</a:t>
            </a:r>
          </a:p>
          <a:p>
            <a:endParaRPr lang="es-ES" sz="2000" b="1" dirty="0"/>
          </a:p>
          <a:p>
            <a:pPr marL="342900" indent="-342900">
              <a:buFont typeface="Arial" panose="020B0604020202020204" pitchFamily="34" charset="0"/>
              <a:buChar char="•"/>
            </a:pPr>
            <a:r>
              <a:rPr lang="es-ES" sz="2000" dirty="0"/>
              <a:t>Arroz, pastas, patatas o legumbres: una ración.</a:t>
            </a:r>
          </a:p>
          <a:p>
            <a:pPr marL="342900" indent="-342900">
              <a:buFont typeface="Arial" panose="020B0604020202020204" pitchFamily="34" charset="0"/>
              <a:buChar char="•"/>
            </a:pPr>
            <a:r>
              <a:rPr lang="es-ES" sz="2000" dirty="0" smtClean="0"/>
              <a:t> </a:t>
            </a:r>
            <a:r>
              <a:rPr lang="es-ES" sz="2000" dirty="0"/>
              <a:t>Ensalada o verduras: una ración o guarnición.</a:t>
            </a:r>
          </a:p>
          <a:p>
            <a:pPr marL="342900" indent="-342900">
              <a:buFont typeface="Arial" panose="020B0604020202020204" pitchFamily="34" charset="0"/>
              <a:buChar char="•"/>
            </a:pPr>
            <a:r>
              <a:rPr lang="es-ES" sz="2000" dirty="0" smtClean="0"/>
              <a:t> </a:t>
            </a:r>
            <a:r>
              <a:rPr lang="es-ES" sz="2000" dirty="0"/>
              <a:t>Carne o pescado o huevo alternativamente: una ración.</a:t>
            </a:r>
          </a:p>
          <a:p>
            <a:pPr marL="342900" indent="-342900">
              <a:buFont typeface="Arial" panose="020B0604020202020204" pitchFamily="34" charset="0"/>
              <a:buChar char="•"/>
            </a:pPr>
            <a:r>
              <a:rPr lang="es-ES" sz="2000" dirty="0" smtClean="0"/>
              <a:t> </a:t>
            </a:r>
            <a:r>
              <a:rPr lang="es-ES" sz="2000" dirty="0"/>
              <a:t>Pan: una pieza.</a:t>
            </a:r>
          </a:p>
          <a:p>
            <a:pPr marL="342900" indent="-342900">
              <a:buFont typeface="Arial" panose="020B0604020202020204" pitchFamily="34" charset="0"/>
              <a:buChar char="•"/>
            </a:pPr>
            <a:r>
              <a:rPr lang="es-ES" sz="2000" dirty="0" smtClean="0"/>
              <a:t>Fruta</a:t>
            </a:r>
            <a:r>
              <a:rPr lang="es-ES" sz="2000" dirty="0"/>
              <a:t>: una pieza.</a:t>
            </a:r>
          </a:p>
          <a:p>
            <a:pPr marL="342900" indent="-342900">
              <a:buFont typeface="Arial" panose="020B0604020202020204" pitchFamily="34" charset="0"/>
              <a:buChar char="•"/>
            </a:pPr>
            <a:r>
              <a:rPr lang="es-ES" sz="2000" dirty="0" smtClean="0"/>
              <a:t> </a:t>
            </a:r>
            <a:r>
              <a:rPr lang="es-ES" sz="2000" dirty="0"/>
              <a:t>Agua.</a:t>
            </a:r>
          </a:p>
        </p:txBody>
      </p:sp>
      <p:sp>
        <p:nvSpPr>
          <p:cNvPr id="6" name="CuadroTexto 5"/>
          <p:cNvSpPr txBox="1"/>
          <p:nvPr/>
        </p:nvSpPr>
        <p:spPr>
          <a:xfrm>
            <a:off x="6225988" y="2366681"/>
            <a:ext cx="4074459" cy="3477875"/>
          </a:xfrm>
          <a:prstGeom prst="rect">
            <a:avLst/>
          </a:prstGeom>
          <a:noFill/>
        </p:spPr>
        <p:txBody>
          <a:bodyPr wrap="square" rtlCol="0">
            <a:spAutoFit/>
          </a:bodyPr>
          <a:lstStyle/>
          <a:p>
            <a:pPr algn="ctr"/>
            <a:r>
              <a:rPr lang="es-ES" sz="2000" b="1" dirty="0" smtClean="0"/>
              <a:t>Beneficios</a:t>
            </a:r>
          </a:p>
          <a:p>
            <a:endParaRPr lang="es-ES" sz="2000" b="1" dirty="0"/>
          </a:p>
          <a:p>
            <a:pPr marL="342900" indent="-342900">
              <a:buFont typeface="Arial" panose="020B0604020202020204" pitchFamily="34" charset="0"/>
              <a:buChar char="•"/>
            </a:pPr>
            <a:r>
              <a:rPr lang="es-ES" sz="2000" dirty="0"/>
              <a:t>La </a:t>
            </a:r>
            <a:r>
              <a:rPr lang="es-ES" sz="2000" b="1" dirty="0"/>
              <a:t>comida sana</a:t>
            </a:r>
            <a:r>
              <a:rPr lang="es-ES" sz="2000" dirty="0"/>
              <a:t> te ayuda a ser una persona más saludable</a:t>
            </a:r>
            <a:r>
              <a:rPr lang="es-ES" sz="2000" dirty="0" smtClean="0"/>
              <a:t>.</a:t>
            </a:r>
          </a:p>
          <a:p>
            <a:pPr marL="342900" indent="-342900">
              <a:buFont typeface="Arial" panose="020B0604020202020204" pitchFamily="34" charset="0"/>
              <a:buChar char="•"/>
            </a:pPr>
            <a:r>
              <a:rPr lang="es-ES" sz="2000" dirty="0"/>
              <a:t>La </a:t>
            </a:r>
            <a:r>
              <a:rPr lang="es-ES" sz="2000" b="1" dirty="0"/>
              <a:t>comida sana</a:t>
            </a:r>
            <a:r>
              <a:rPr lang="es-ES" sz="2000" dirty="0"/>
              <a:t> te brinda una mejor calidad de vida</a:t>
            </a:r>
            <a:r>
              <a:rPr lang="es-ES" sz="2000" dirty="0" smtClean="0"/>
              <a:t>.</a:t>
            </a:r>
          </a:p>
          <a:p>
            <a:pPr marL="342900" indent="-342900">
              <a:buFont typeface="Arial" panose="020B0604020202020204" pitchFamily="34" charset="0"/>
              <a:buChar char="•"/>
            </a:pPr>
            <a:r>
              <a:rPr lang="es-ES" sz="2000" dirty="0"/>
              <a:t>La </a:t>
            </a:r>
            <a:r>
              <a:rPr lang="es-ES" sz="2000" b="1" dirty="0"/>
              <a:t>comida sana </a:t>
            </a:r>
            <a:r>
              <a:rPr lang="es-ES" sz="2000" dirty="0"/>
              <a:t>te da energía</a:t>
            </a:r>
            <a:r>
              <a:rPr lang="es-ES" sz="2000" dirty="0" smtClean="0"/>
              <a:t>.</a:t>
            </a:r>
          </a:p>
          <a:p>
            <a:pPr marL="342900" indent="-342900">
              <a:buFont typeface="Arial" panose="020B0604020202020204" pitchFamily="34" charset="0"/>
              <a:buChar char="•"/>
            </a:pPr>
            <a:r>
              <a:rPr lang="es-ES" sz="2000" dirty="0"/>
              <a:t>La </a:t>
            </a:r>
            <a:r>
              <a:rPr lang="es-ES" sz="2000" b="1" dirty="0"/>
              <a:t>comida sana</a:t>
            </a:r>
            <a:r>
              <a:rPr lang="es-ES" sz="2000" dirty="0"/>
              <a:t> te ayuda a vivir más </a:t>
            </a:r>
            <a:r>
              <a:rPr lang="es-ES" sz="2000" dirty="0" smtClean="0"/>
              <a:t>años.</a:t>
            </a:r>
          </a:p>
          <a:p>
            <a:pPr marL="342900" indent="-342900">
              <a:buFont typeface="Arial" panose="020B0604020202020204" pitchFamily="34" charset="0"/>
              <a:buChar char="•"/>
            </a:pPr>
            <a:r>
              <a:rPr lang="es-ES" sz="2000" dirty="0"/>
              <a:t>La </a:t>
            </a:r>
            <a:r>
              <a:rPr lang="es-ES" sz="2000" b="1" dirty="0"/>
              <a:t>comida sana</a:t>
            </a:r>
            <a:r>
              <a:rPr lang="es-ES" sz="2000" dirty="0"/>
              <a:t> te ayuda  a no subir de peso.</a:t>
            </a:r>
            <a:endParaRPr lang="es-ES" sz="2000" b="1" dirty="0"/>
          </a:p>
        </p:txBody>
      </p:sp>
      <p:sp>
        <p:nvSpPr>
          <p:cNvPr id="7" name="CuadroTexto 6"/>
          <p:cNvSpPr txBox="1"/>
          <p:nvPr/>
        </p:nvSpPr>
        <p:spPr>
          <a:xfrm>
            <a:off x="941294" y="1573306"/>
            <a:ext cx="8236323" cy="707886"/>
          </a:xfrm>
          <a:prstGeom prst="rect">
            <a:avLst/>
          </a:prstGeom>
          <a:noFill/>
        </p:spPr>
        <p:txBody>
          <a:bodyPr wrap="square" rtlCol="0">
            <a:spAutoFit/>
          </a:bodyPr>
          <a:lstStyle/>
          <a:p>
            <a:r>
              <a:rPr lang="es-ES" sz="2000" dirty="0" smtClean="0"/>
              <a:t>Es importante que durante la comida consumamos de los diferentes grupos de la pirámide.</a:t>
            </a:r>
            <a:endParaRPr lang="es-ES" sz="2000" dirty="0"/>
          </a:p>
        </p:txBody>
      </p:sp>
    </p:spTree>
    <p:extLst>
      <p:ext uri="{BB962C8B-B14F-4D97-AF65-F5344CB8AC3E}">
        <p14:creationId xmlns:p14="http://schemas.microsoft.com/office/powerpoint/2010/main" val="2243695613"/>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473</TotalTime>
  <Words>1954</Words>
  <Application>Microsoft Office PowerPoint</Application>
  <PresentationFormat>Panorámica</PresentationFormat>
  <Paragraphs>143</Paragraphs>
  <Slides>24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24</vt:i4>
      </vt:variant>
    </vt:vector>
  </HeadingPairs>
  <TitlesOfParts>
    <vt:vector size="30" baseType="lpstr">
      <vt:lpstr>Aharoni</vt:lpstr>
      <vt:lpstr>Arial</vt:lpstr>
      <vt:lpstr>Baskerville Old Face</vt:lpstr>
      <vt:lpstr>Trebuchet MS</vt:lpstr>
      <vt:lpstr>Wingdings 3</vt:lpstr>
      <vt:lpstr>Faceta</vt:lpstr>
      <vt:lpstr>La importancia de la alimentación</vt:lpstr>
      <vt:lpstr>Que es la alimentación?   es la ingestión de alimento por parte de los organismos para proveerse de sus necesidades alimenticias, fundamentalmente para conseguir energía y desarrollarse. No hay que confundir alimentación con nutrición, ya que esta última se da a nivel celular y la primera es la acción de ingerir un alimento.  Que es la nutrición?   es principalmente el aprovechamiento de los nutrientes,1 manteniendo el equilibrio homeostático del organismo a nivel molecular y macrosistémico. La nutrición es el proceso biológico en el que los organismos asimilan los alimentos y los líquidos necesarios para el funcionamiento, el crecimiento y el mantenimiento de sus funciones vitales.</vt:lpstr>
      <vt:lpstr>Que relación tiene la salud con la alimentación  Hoy día se sabe a ciencia cierta que determinadas alteraciones y enfermedades se relacionan con desequilibrios en la alimentación, ya sea por exceso (obesidad, problemas de tensión, colesterol elevado…) o por defecto (falta de vitaminas y/o minerales, etc.). Por tanto, alimentarse no sólo consiste en comer para vivir o para saciar el hambre, es algo mucho más complejo e influyen numerosos factores; ambientales (costumbres y cultura del lugar en que vivimos, modas y medios de información, entorno familiar…) y otros personales como el sexo, la edad, las preferencias, la religión, el grado de actividad (sedentaria, ligera, moderada), el estado de ánimo y de salud (enfermedades o problemas de salud). Por todo ello, se considera que una alimentación es adecuada si en verdad es capaz de cubrir las necesidades del organismo; de acuerdo a las características personales, con el fin de alcanzar o mantener un buen estado nutricional y de salud.</vt:lpstr>
      <vt:lpstr>Como podemos tener una alimentación equilibrada  Para que la alimentación pueda ser considerada sana, debe ser Suficiente, Completa, Armónica y Adecuada. Para obtener esta alimentación debemos consumir los 7 elementos principales que son: proteínas, grasas saludables, hidratos de carbono, vitaminas, minerales, fibra y agua. </vt:lpstr>
      <vt:lpstr>Presentación de PowerPoint</vt:lpstr>
      <vt:lpstr>Presentación de PowerPoint</vt:lpstr>
      <vt:lpstr>Presentación de PowerPoint</vt:lpstr>
      <vt:lpstr>El desayuno</vt:lpstr>
      <vt:lpstr>La comida</vt:lpstr>
      <vt:lpstr>La cena</vt:lpstr>
      <vt:lpstr>Beneficios de tener una buena alimentación</vt:lpstr>
      <vt:lpstr>Presentación de PowerPoint</vt:lpstr>
      <vt:lpstr>Consecuencia de llevar una mala alimentación</vt:lpstr>
      <vt:lpstr>Presentación de PowerPoint</vt:lpstr>
      <vt:lpstr>Presentación de PowerPoint</vt:lpstr>
      <vt:lpstr>Presentación de PowerPoint</vt:lpstr>
      <vt:lpstr>Presentación de PowerPoint</vt:lpstr>
      <vt:lpstr>La alimentación cristiana </vt:lpstr>
      <vt:lpstr>Que dice Elena G. White </vt:lpstr>
      <vt:lpstr>Datos curiosos</vt:lpstr>
      <vt:lpstr>El rol de la mujer</vt:lpstr>
      <vt:lpstr>Recomendaciones </vt:lpstr>
      <vt:lpstr>Presentación de PowerPoint</vt:lpstr>
      <vt:lpstr>Presentación de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importancia de la alimentación</dc:title>
  <dc:creator>david eleria</dc:creator>
  <cp:lastModifiedBy>david eleria</cp:lastModifiedBy>
  <cp:revision>32</cp:revision>
  <dcterms:created xsi:type="dcterms:W3CDTF">2014-04-07T21:20:37Z</dcterms:created>
  <dcterms:modified xsi:type="dcterms:W3CDTF">2014-04-30T18:38:34Z</dcterms:modified>
</cp:coreProperties>
</file>