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83" r:id="rId11"/>
    <p:sldId id="265" r:id="rId12"/>
    <p:sldId id="266" r:id="rId13"/>
    <p:sldId id="267" r:id="rId14"/>
    <p:sldId id="272" r:id="rId15"/>
    <p:sldId id="273" r:id="rId16"/>
    <p:sldId id="274" r:id="rId17"/>
    <p:sldId id="284" r:id="rId18"/>
    <p:sldId id="268" r:id="rId19"/>
    <p:sldId id="275" r:id="rId20"/>
    <p:sldId id="269" r:id="rId21"/>
    <p:sldId id="270" r:id="rId22"/>
    <p:sldId id="285" r:id="rId23"/>
    <p:sldId id="271" r:id="rId24"/>
    <p:sldId id="276" r:id="rId25"/>
    <p:sldId id="280" r:id="rId26"/>
    <p:sldId id="281" r:id="rId27"/>
    <p:sldId id="277" r:id="rId28"/>
    <p:sldId id="282" r:id="rId29"/>
    <p:sldId id="286" r:id="rId30"/>
    <p:sldId id="287" r:id="rId31"/>
    <p:sldId id="288" r:id="rId32"/>
    <p:sldId id="289" r:id="rId33"/>
    <p:sldId id="290" r:id="rId34"/>
    <p:sldId id="291" r:id="rId35"/>
    <p:sldId id="292" r:id="rId36"/>
    <p:sldId id="294" r:id="rId37"/>
    <p:sldId id="295" r:id="rId38"/>
    <p:sldId id="293" r:id="rId3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05673F8A-009F-4A82-A9EA-28774043CCC3}">
          <p14:sldIdLst>
            <p14:sldId id="256"/>
            <p14:sldId id="257"/>
            <p14:sldId id="258"/>
            <p14:sldId id="259"/>
            <p14:sldId id="260"/>
            <p14:sldId id="261"/>
            <p14:sldId id="262"/>
            <p14:sldId id="263"/>
            <p14:sldId id="264"/>
            <p14:sldId id="283"/>
            <p14:sldId id="265"/>
            <p14:sldId id="266"/>
            <p14:sldId id="267"/>
            <p14:sldId id="272"/>
            <p14:sldId id="273"/>
            <p14:sldId id="274"/>
            <p14:sldId id="284"/>
            <p14:sldId id="268"/>
            <p14:sldId id="275"/>
            <p14:sldId id="269"/>
            <p14:sldId id="270"/>
            <p14:sldId id="285"/>
            <p14:sldId id="271"/>
            <p14:sldId id="276"/>
            <p14:sldId id="280"/>
            <p14:sldId id="281"/>
            <p14:sldId id="277"/>
            <p14:sldId id="282"/>
            <p14:sldId id="286"/>
            <p14:sldId id="287"/>
            <p14:sldId id="288"/>
            <p14:sldId id="289"/>
            <p14:sldId id="290"/>
            <p14:sldId id="291"/>
            <p14:sldId id="292"/>
            <p14:sldId id="294"/>
            <p14:sldId id="295"/>
            <p14:sldId id="29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14743435-26C5-4C3A-99D3-9DAEF4A96993}" type="datetimeFigureOut">
              <a:rPr lang="es-MX" smtClean="0"/>
              <a:t>09/04/2014</a:t>
            </a:fld>
            <a:endParaRPr lang="es-MX"/>
          </a:p>
        </p:txBody>
      </p:sp>
      <p:sp>
        <p:nvSpPr>
          <p:cNvPr id="8" name="Slide Number Placeholder 7"/>
          <p:cNvSpPr>
            <a:spLocks noGrp="1"/>
          </p:cNvSpPr>
          <p:nvPr>
            <p:ph type="sldNum" sz="quarter" idx="11"/>
          </p:nvPr>
        </p:nvSpPr>
        <p:spPr/>
        <p:txBody>
          <a:bodyPr/>
          <a:lstStyle/>
          <a:p>
            <a:fld id="{3174BA6D-FEFA-45DE-94EB-482024880CA6}" type="slidenum">
              <a:rPr lang="es-MX" smtClean="0"/>
              <a:t>‹Nº›</a:t>
            </a:fld>
            <a:endParaRPr lang="es-MX"/>
          </a:p>
        </p:txBody>
      </p:sp>
      <p:sp>
        <p:nvSpPr>
          <p:cNvPr id="9" name="Footer Placeholder 8"/>
          <p:cNvSpPr>
            <a:spLocks noGrp="1"/>
          </p:cNvSpPr>
          <p:nvPr>
            <p:ph type="ftr" sz="quarter" idx="12"/>
          </p:nvPr>
        </p:nvSpPr>
        <p:spPr/>
        <p:txBody>
          <a:bodyPr/>
          <a:lstStyle/>
          <a:p>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4743435-26C5-4C3A-99D3-9DAEF4A96993}" type="datetimeFigureOut">
              <a:rPr lang="es-MX" smtClean="0"/>
              <a:t>09/04/2014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174BA6D-FEFA-45DE-94EB-482024880CA6}"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4743435-26C5-4C3A-99D3-9DAEF4A96993}" type="datetimeFigureOut">
              <a:rPr lang="es-MX" smtClean="0"/>
              <a:t>09/04/2014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174BA6D-FEFA-45DE-94EB-482024880CA6}"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10"/>
          </p:nvPr>
        </p:nvSpPr>
        <p:spPr/>
        <p:txBody>
          <a:bodyPr/>
          <a:lstStyle/>
          <a:p>
            <a:fld id="{14743435-26C5-4C3A-99D3-9DAEF4A96993}" type="datetimeFigureOut">
              <a:rPr lang="es-MX" smtClean="0"/>
              <a:t>09/04/2014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174BA6D-FEFA-45DE-94EB-482024880CA6}"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4743435-26C5-4C3A-99D3-9DAEF4A96993}" type="datetimeFigureOut">
              <a:rPr lang="es-MX" smtClean="0"/>
              <a:t>09/04/2014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174BA6D-FEFA-45DE-94EB-482024880CA6}" type="slidenum">
              <a:rPr lang="es-MX" smtClean="0"/>
              <a:t>‹Nº›</a:t>
            </a:fld>
            <a:endParaRPr lang="es-MX"/>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5" name="Date Placeholder 4"/>
          <p:cNvSpPr>
            <a:spLocks noGrp="1"/>
          </p:cNvSpPr>
          <p:nvPr>
            <p:ph type="dt" sz="half" idx="10"/>
          </p:nvPr>
        </p:nvSpPr>
        <p:spPr/>
        <p:txBody>
          <a:bodyPr/>
          <a:lstStyle/>
          <a:p>
            <a:fld id="{14743435-26C5-4C3A-99D3-9DAEF4A96993}" type="datetimeFigureOut">
              <a:rPr lang="es-MX" smtClean="0"/>
              <a:t>09/04/2014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174BA6D-FEFA-45DE-94EB-482024880CA6}" type="slidenum">
              <a:rPr lang="es-MX" smtClean="0"/>
              <a:t>‹Nº›</a:t>
            </a:fld>
            <a:endParaRPr lang="es-MX"/>
          </a:p>
        </p:txBody>
      </p:sp>
      <p:sp>
        <p:nvSpPr>
          <p:cNvPr id="9" name="Content Placeholder 8"/>
          <p:cNvSpPr>
            <a:spLocks noGrp="1"/>
          </p:cNvSpPr>
          <p:nvPr>
            <p:ph sz="quarter" idx="13"/>
          </p:nvPr>
        </p:nvSpPr>
        <p:spPr>
          <a:xfrm>
            <a:off x="365760" y="1600200"/>
            <a:ext cx="4041648" cy="45262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14743435-26C5-4C3A-99D3-9DAEF4A96993}" type="datetimeFigureOut">
              <a:rPr lang="es-MX" smtClean="0"/>
              <a:t>09/04/2014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3174BA6D-FEFA-45DE-94EB-482024880CA6}" type="slidenum">
              <a:rPr lang="es-MX" smtClean="0"/>
              <a:t>‹Nº›</a:t>
            </a:fld>
            <a:endParaRPr lang="es-MX"/>
          </a:p>
        </p:txBody>
      </p:sp>
      <p:sp>
        <p:nvSpPr>
          <p:cNvPr id="11" name="Content Placeholder 10"/>
          <p:cNvSpPr>
            <a:spLocks noGrp="1"/>
          </p:cNvSpPr>
          <p:nvPr>
            <p:ph sz="quarter" idx="13"/>
          </p:nvPr>
        </p:nvSpPr>
        <p:spPr>
          <a:xfrm>
            <a:off x="457200" y="2212848"/>
            <a:ext cx="4041648" cy="391363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4743435-26C5-4C3A-99D3-9DAEF4A96993}" type="datetimeFigureOut">
              <a:rPr lang="es-MX" smtClean="0"/>
              <a:t>09/04/2014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3174BA6D-FEFA-45DE-94EB-482024880CA6}"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743435-26C5-4C3A-99D3-9DAEF4A96993}" type="datetimeFigureOut">
              <a:rPr lang="es-MX" smtClean="0"/>
              <a:t>09/04/2014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3174BA6D-FEFA-45DE-94EB-482024880CA6}"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4743435-26C5-4C3A-99D3-9DAEF4A96993}" type="datetimeFigureOut">
              <a:rPr lang="es-MX" smtClean="0"/>
              <a:t>09/04/2014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174BA6D-FEFA-45DE-94EB-482024880CA6}"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4743435-26C5-4C3A-99D3-9DAEF4A96993}" type="datetimeFigureOut">
              <a:rPr lang="es-MX" smtClean="0"/>
              <a:t>09/04/2014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174BA6D-FEFA-45DE-94EB-482024880CA6}"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4743435-26C5-4C3A-99D3-9DAEF4A96993}" type="datetimeFigureOut">
              <a:rPr lang="es-MX" smtClean="0"/>
              <a:t>09/04/2014</a:t>
            </a:fld>
            <a:endParaRPr lang="es-MX"/>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s-MX"/>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3174BA6D-FEFA-45DE-94EB-482024880CA6}" type="slidenum">
              <a:rPr lang="es-MX" smtClean="0"/>
              <a:t>‹Nº›</a:t>
            </a:fld>
            <a:endParaRPr lang="es-MX"/>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smtClean="0"/>
              <a:t>Etiqueta y Protocolo</a:t>
            </a:r>
            <a:endParaRPr lang="es-MX" dirty="0"/>
          </a:p>
        </p:txBody>
      </p:sp>
      <p:sp>
        <p:nvSpPr>
          <p:cNvPr id="3" name="2 Subtítulo"/>
          <p:cNvSpPr>
            <a:spLocks noGrp="1"/>
          </p:cNvSpPr>
          <p:nvPr>
            <p:ph type="subTitle" idx="1"/>
          </p:nvPr>
        </p:nvSpPr>
        <p:spPr>
          <a:xfrm>
            <a:off x="1371600" y="4953000"/>
            <a:ext cx="6944816" cy="1219200"/>
          </a:xfrm>
        </p:spPr>
        <p:txBody>
          <a:bodyPr>
            <a:normAutofit/>
          </a:bodyPr>
          <a:lstStyle/>
          <a:p>
            <a:r>
              <a:rPr lang="es-MX" sz="2000" dirty="0" smtClean="0"/>
              <a:t>Raúl Alberto Leal Meza</a:t>
            </a:r>
            <a:endParaRPr lang="es-MX" sz="2000" dirty="0"/>
          </a:p>
          <a:p>
            <a:r>
              <a:rPr lang="es-MX" sz="2000" dirty="0" smtClean="0"/>
              <a:t>Lic. en Enseñanza de las Ciencias Físico-Matemático</a:t>
            </a:r>
            <a:endParaRPr lang="es-MX" sz="2000" dirty="0"/>
          </a:p>
        </p:txBody>
      </p:sp>
    </p:spTree>
    <p:extLst>
      <p:ext uri="{BB962C8B-B14F-4D97-AF65-F5344CB8AC3E}">
        <p14:creationId xmlns:p14="http://schemas.microsoft.com/office/powerpoint/2010/main" val="9903184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685800" y="-1035496"/>
            <a:ext cx="7772400" cy="4267200"/>
          </a:xfrm>
        </p:spPr>
        <p:txBody>
          <a:bodyPr/>
          <a:lstStyle/>
          <a:p>
            <a:r>
              <a:rPr lang="es-MX" dirty="0" smtClean="0">
                <a:solidFill>
                  <a:srgbClr val="FF0000"/>
                </a:solidFill>
              </a:rPr>
              <a:t>SALUDO</a:t>
            </a:r>
            <a:endParaRPr lang="es-MX" dirty="0">
              <a:solidFill>
                <a:srgbClr val="FF0000"/>
              </a:solidFill>
            </a:endParaRPr>
          </a:p>
        </p:txBody>
      </p:sp>
    </p:spTree>
    <p:extLst>
      <p:ext uri="{BB962C8B-B14F-4D97-AF65-F5344CB8AC3E}">
        <p14:creationId xmlns:p14="http://schemas.microsoft.com/office/powerpoint/2010/main" val="32121943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rgbClr val="FF0000"/>
                </a:solidFill>
              </a:rPr>
              <a:t>Saludo</a:t>
            </a:r>
            <a:endParaRPr lang="es-MX" dirty="0">
              <a:solidFill>
                <a:srgbClr val="FF0000"/>
              </a:solidFill>
            </a:endParaRPr>
          </a:p>
        </p:txBody>
      </p:sp>
      <p:sp>
        <p:nvSpPr>
          <p:cNvPr id="3" name="2 Marcador de contenido"/>
          <p:cNvSpPr>
            <a:spLocks noGrp="1"/>
          </p:cNvSpPr>
          <p:nvPr>
            <p:ph idx="1"/>
          </p:nvPr>
        </p:nvSpPr>
        <p:spPr/>
        <p:txBody>
          <a:bodyPr/>
          <a:lstStyle/>
          <a:p>
            <a:r>
              <a:rPr lang="es-MX" dirty="0" smtClean="0"/>
              <a:t>Los saludos se pueden dividir en tres formas:</a:t>
            </a:r>
          </a:p>
          <a:p>
            <a:pPr lvl="1"/>
            <a:endParaRPr lang="es-MX" dirty="0"/>
          </a:p>
          <a:p>
            <a:pPr lvl="1" algn="just"/>
            <a:r>
              <a:rPr lang="es-MX" dirty="0" smtClean="0">
                <a:solidFill>
                  <a:srgbClr val="FF0000"/>
                </a:solidFill>
              </a:rPr>
              <a:t>Verbales</a:t>
            </a:r>
            <a:r>
              <a:rPr lang="es-MX" dirty="0" smtClean="0"/>
              <a:t>:  Se realiza con las personas que nosotros conocemos o que se nos presentaron con anterioridad, suele ser un «Buenos días» , «Buenas tardes», ¿Cómo está?, etc. </a:t>
            </a:r>
          </a:p>
          <a:p>
            <a:pPr lvl="1" algn="just"/>
            <a:endParaRPr lang="es-MX" dirty="0"/>
          </a:p>
          <a:p>
            <a:pPr lvl="1" algn="just"/>
            <a:r>
              <a:rPr lang="es-MX" dirty="0" smtClean="0">
                <a:solidFill>
                  <a:srgbClr val="FF0000"/>
                </a:solidFill>
              </a:rPr>
              <a:t>Físicos (de contacto): </a:t>
            </a:r>
            <a:r>
              <a:rPr lang="es-MX" dirty="0" smtClean="0"/>
              <a:t>suele utilizarse en las presentaciones, en los </a:t>
            </a:r>
            <a:r>
              <a:rPr lang="es-MX" dirty="0"/>
              <a:t>que hay que  en los que hay un contacto físico como una apretón de manos, un abrazo, un beso, </a:t>
            </a:r>
            <a:r>
              <a:rPr lang="es-MX" dirty="0" smtClean="0"/>
              <a:t>etc. </a:t>
            </a:r>
          </a:p>
          <a:p>
            <a:pPr lvl="1" algn="just"/>
            <a:endParaRPr lang="es-MX" dirty="0"/>
          </a:p>
          <a:p>
            <a:pPr lvl="1" algn="just"/>
            <a:r>
              <a:rPr lang="es-MX" dirty="0" smtClean="0">
                <a:solidFill>
                  <a:srgbClr val="FF0000"/>
                </a:solidFill>
              </a:rPr>
              <a:t>Mixtos: </a:t>
            </a:r>
            <a:r>
              <a:rPr lang="es-MX" dirty="0" smtClean="0"/>
              <a:t>son aquellos saludos físicos que van acompañados de un saludo verbal de cortesía «Encantado», «Es un placer», etc. Al mismo tiempo que se le da la mano, un beso, un abrazo, etc. </a:t>
            </a:r>
            <a:endParaRPr lang="es-MX" dirty="0"/>
          </a:p>
        </p:txBody>
      </p:sp>
    </p:spTree>
    <p:extLst>
      <p:ext uri="{BB962C8B-B14F-4D97-AF65-F5344CB8AC3E}">
        <p14:creationId xmlns:p14="http://schemas.microsoft.com/office/powerpoint/2010/main" val="3326987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p:cNvPicPr>
            <a:picLocks noChangeAspect="1"/>
          </p:cNvPicPr>
          <p:nvPr/>
        </p:nvPicPr>
        <p:blipFill>
          <a:blip r:embed="rId2"/>
          <a:stretch>
            <a:fillRect/>
          </a:stretch>
        </p:blipFill>
        <p:spPr>
          <a:xfrm>
            <a:off x="-1151839" y="-908720"/>
            <a:ext cx="12273825" cy="6858000"/>
          </a:xfrm>
          <a:prstGeom prst="rect">
            <a:avLst/>
          </a:prstGeom>
        </p:spPr>
      </p:pic>
      <p:sp>
        <p:nvSpPr>
          <p:cNvPr id="2" name="1 Título"/>
          <p:cNvSpPr>
            <a:spLocks noGrp="1"/>
          </p:cNvSpPr>
          <p:nvPr>
            <p:ph type="title"/>
          </p:nvPr>
        </p:nvSpPr>
        <p:spPr>
          <a:xfrm>
            <a:off x="539552" y="4941168"/>
            <a:ext cx="8229600" cy="1600200"/>
          </a:xfrm>
        </p:spPr>
        <p:txBody>
          <a:bodyPr/>
          <a:lstStyle/>
          <a:p>
            <a:r>
              <a:rPr lang="es-MX" dirty="0" smtClean="0">
                <a:solidFill>
                  <a:srgbClr val="FF0000"/>
                </a:solidFill>
              </a:rPr>
              <a:t>Saludo</a:t>
            </a:r>
            <a:br>
              <a:rPr lang="es-MX" dirty="0" smtClean="0">
                <a:solidFill>
                  <a:srgbClr val="FF0000"/>
                </a:solidFill>
              </a:rPr>
            </a:br>
            <a:r>
              <a:rPr lang="es-MX" sz="2400" dirty="0" smtClean="0">
                <a:solidFill>
                  <a:srgbClr val="FF0000"/>
                </a:solidFill>
              </a:rPr>
              <a:t>(Como dar la mano correctamente)</a:t>
            </a:r>
            <a:endParaRPr lang="es-MX" dirty="0">
              <a:solidFill>
                <a:srgbClr val="FF0000"/>
              </a:solidFill>
            </a:endParaRPr>
          </a:p>
        </p:txBody>
      </p:sp>
    </p:spTree>
    <p:extLst>
      <p:ext uri="{BB962C8B-B14F-4D97-AF65-F5344CB8AC3E}">
        <p14:creationId xmlns:p14="http://schemas.microsoft.com/office/powerpoint/2010/main" val="657438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rgbClr val="FF0000"/>
                </a:solidFill>
              </a:rPr>
              <a:t>Saludo</a:t>
            </a:r>
            <a:r>
              <a:rPr lang="es-MX" dirty="0">
                <a:solidFill>
                  <a:srgbClr val="FF0000"/>
                </a:solidFill>
              </a:rPr>
              <a:t> </a:t>
            </a:r>
            <a:r>
              <a:rPr lang="es-MX" dirty="0" smtClean="0">
                <a:solidFill>
                  <a:srgbClr val="FF0000"/>
                </a:solidFill>
              </a:rPr>
              <a:t>Correcto</a:t>
            </a:r>
            <a:endParaRPr lang="es-MX" dirty="0">
              <a:solidFill>
                <a:srgbClr val="FF0000"/>
              </a:solidFill>
            </a:endParaRPr>
          </a:p>
        </p:txBody>
      </p:sp>
      <p:sp>
        <p:nvSpPr>
          <p:cNvPr id="3" name="2 Marcador de contenido"/>
          <p:cNvSpPr>
            <a:spLocks noGrp="1"/>
          </p:cNvSpPr>
          <p:nvPr>
            <p:ph idx="1"/>
          </p:nvPr>
        </p:nvSpPr>
        <p:spPr/>
        <p:txBody>
          <a:bodyPr/>
          <a:lstStyle/>
          <a:p>
            <a:pPr algn="just"/>
            <a:r>
              <a:rPr lang="es-MX" dirty="0" smtClean="0"/>
              <a:t>Según los expertos en el lenguaje corporal, </a:t>
            </a:r>
            <a:r>
              <a:rPr lang="es-MX" b="1" dirty="0" smtClean="0"/>
              <a:t>siempre </a:t>
            </a:r>
            <a:r>
              <a:rPr lang="es-MX" dirty="0" smtClean="0"/>
              <a:t>debe darse la mano derecha (</a:t>
            </a:r>
            <a:r>
              <a:rPr lang="es-MX" b="1" dirty="0" smtClean="0"/>
              <a:t>excepto </a:t>
            </a:r>
            <a:r>
              <a:rPr lang="es-MX" dirty="0" smtClean="0"/>
              <a:t>las personas </a:t>
            </a:r>
            <a:r>
              <a:rPr lang="es-MX" b="1" dirty="0" smtClean="0"/>
              <a:t>zurdas</a:t>
            </a:r>
            <a:r>
              <a:rPr lang="es-MX" dirty="0" smtClean="0"/>
              <a:t>) . Hay que extender por completo la palma de la mano, dejando el dedo pulgar hacia arriba y estirar el brazo en ángulo recto-abierto, es decir, unos 120° aprox. Ni extendido en su totalidad con el brazo </a:t>
            </a:r>
            <a:r>
              <a:rPr lang="es-MX" dirty="0"/>
              <a:t>completamente </a:t>
            </a:r>
            <a:r>
              <a:rPr lang="es-MX" dirty="0" smtClean="0"/>
              <a:t>recto, </a:t>
            </a:r>
            <a:r>
              <a:rPr lang="es-MX" dirty="0"/>
              <a:t>ni sin apenas estirar el brazo; con el brazo prácticamente pegado al cuerpo.</a:t>
            </a:r>
            <a:endParaRPr lang="es-MX" dirty="0" smtClean="0"/>
          </a:p>
        </p:txBody>
      </p:sp>
    </p:spTree>
    <p:extLst>
      <p:ext uri="{BB962C8B-B14F-4D97-AF65-F5344CB8AC3E}">
        <p14:creationId xmlns:p14="http://schemas.microsoft.com/office/powerpoint/2010/main" val="37291581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rgbClr val="FF0000"/>
                </a:solidFill>
              </a:rPr>
              <a:t>Saludo</a:t>
            </a:r>
            <a:r>
              <a:rPr lang="es-MX" dirty="0">
                <a:solidFill>
                  <a:srgbClr val="FF0000"/>
                </a:solidFill>
              </a:rPr>
              <a:t> </a:t>
            </a:r>
            <a:r>
              <a:rPr lang="es-MX" dirty="0" smtClean="0">
                <a:solidFill>
                  <a:srgbClr val="FF0000"/>
                </a:solidFill>
              </a:rPr>
              <a:t>Correcto</a:t>
            </a:r>
            <a:endParaRPr lang="es-MX" dirty="0">
              <a:solidFill>
                <a:srgbClr val="FF0000"/>
              </a:solidFill>
            </a:endParaRPr>
          </a:p>
        </p:txBody>
      </p:sp>
      <p:sp>
        <p:nvSpPr>
          <p:cNvPr id="3" name="2 Marcador de contenido"/>
          <p:cNvSpPr>
            <a:spLocks noGrp="1"/>
          </p:cNvSpPr>
          <p:nvPr>
            <p:ph idx="1"/>
          </p:nvPr>
        </p:nvSpPr>
        <p:spPr/>
        <p:txBody>
          <a:bodyPr/>
          <a:lstStyle/>
          <a:p>
            <a:pPr algn="just"/>
            <a:r>
              <a:rPr lang="es-MX" dirty="0"/>
              <a:t>Una vez juntas ambas manos, se debe cerrar la mano envolviendo la mano de la persona a la que saludamos, de forma firme, pero sin hacer daño. Cerrando los dedos entorno a su palma. El apretón debe ser corto (de poco tiempo, unos segundos) pero firme y decidido. Entre conocidos los apretones suelen ser de mayor duración. Se puede hacer un pequeño gesto de "agitación"; es decir, subir y bajar las manos ligeramente de forma rápida</a:t>
            </a:r>
            <a:r>
              <a:rPr lang="es-MX" dirty="0" smtClean="0"/>
              <a:t>. </a:t>
            </a:r>
          </a:p>
        </p:txBody>
      </p:sp>
    </p:spTree>
    <p:extLst>
      <p:ext uri="{BB962C8B-B14F-4D97-AF65-F5344CB8AC3E}">
        <p14:creationId xmlns:p14="http://schemas.microsoft.com/office/powerpoint/2010/main" val="37925115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rgbClr val="FF0000"/>
                </a:solidFill>
              </a:rPr>
              <a:t>Saludo</a:t>
            </a:r>
            <a:r>
              <a:rPr lang="es-MX" dirty="0">
                <a:solidFill>
                  <a:srgbClr val="FF0000"/>
                </a:solidFill>
              </a:rPr>
              <a:t> </a:t>
            </a:r>
            <a:r>
              <a:rPr lang="es-MX" dirty="0" smtClean="0">
                <a:solidFill>
                  <a:srgbClr val="FF0000"/>
                </a:solidFill>
              </a:rPr>
              <a:t>Correcto</a:t>
            </a:r>
            <a:br>
              <a:rPr lang="es-MX" dirty="0" smtClean="0">
                <a:solidFill>
                  <a:srgbClr val="FF0000"/>
                </a:solidFill>
              </a:rPr>
            </a:br>
            <a:r>
              <a:rPr lang="es-MX" sz="2000" dirty="0" smtClean="0">
                <a:solidFill>
                  <a:srgbClr val="FF0000"/>
                </a:solidFill>
              </a:rPr>
              <a:t>¿Se le da de la misma manera  la mano a un hombre que a una mujer?</a:t>
            </a:r>
            <a:endParaRPr lang="es-MX" sz="6600" dirty="0">
              <a:solidFill>
                <a:srgbClr val="FF0000"/>
              </a:solidFill>
            </a:endParaRPr>
          </a:p>
        </p:txBody>
      </p:sp>
      <p:sp>
        <p:nvSpPr>
          <p:cNvPr id="3" name="2 Marcador de contenido"/>
          <p:cNvSpPr>
            <a:spLocks noGrp="1"/>
          </p:cNvSpPr>
          <p:nvPr>
            <p:ph idx="1"/>
          </p:nvPr>
        </p:nvSpPr>
        <p:spPr/>
        <p:txBody>
          <a:bodyPr/>
          <a:lstStyle/>
          <a:p>
            <a:pPr algn="just"/>
            <a:r>
              <a:rPr lang="es-MX" dirty="0"/>
              <a:t>Diríamos que si, aunque la realidad nos muestra que no. Para empezar, para dar la mano a una mujer, </a:t>
            </a:r>
            <a:r>
              <a:rPr lang="es-MX" b="1" dirty="0"/>
              <a:t>ella debe ser la que inicie el gesto o saludo.</a:t>
            </a:r>
            <a:r>
              <a:rPr lang="es-MX" dirty="0"/>
              <a:t> El caballero "completará" la acción tendiendo su mano para el </a:t>
            </a:r>
            <a:r>
              <a:rPr lang="es-MX" dirty="0" smtClean="0"/>
              <a:t>saludo. La </a:t>
            </a:r>
            <a:r>
              <a:rPr lang="es-MX" dirty="0"/>
              <a:t>suavidad en el gesto depende únicamente de cada persona, teniendo un cierto cuidado dado que las constitución física de la mujer, por regla general, suele ser más delicada y menos fuerte, físicamente hablando. Extremidades más pequeñas y menos musculosas. La mejor opción es dejarse llevar por el apretón de la mujer y seguir su acción</a:t>
            </a:r>
            <a:endParaRPr lang="es-MX" dirty="0" smtClean="0"/>
          </a:p>
        </p:txBody>
      </p:sp>
    </p:spTree>
    <p:extLst>
      <p:ext uri="{BB962C8B-B14F-4D97-AF65-F5344CB8AC3E}">
        <p14:creationId xmlns:p14="http://schemas.microsoft.com/office/powerpoint/2010/main" val="29865480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rgbClr val="FF0000"/>
                </a:solidFill>
              </a:rPr>
              <a:t>Saludo</a:t>
            </a:r>
            <a:br>
              <a:rPr lang="es-MX" dirty="0" smtClean="0">
                <a:solidFill>
                  <a:srgbClr val="FF0000"/>
                </a:solidFill>
              </a:rPr>
            </a:br>
            <a:r>
              <a:rPr lang="es-MX" sz="3600" dirty="0" smtClean="0">
                <a:solidFill>
                  <a:srgbClr val="FF0000"/>
                </a:solidFill>
              </a:rPr>
              <a:t>Situaciones Especiales</a:t>
            </a:r>
            <a:endParaRPr lang="es-MX" dirty="0">
              <a:solidFill>
                <a:srgbClr val="FF0000"/>
              </a:solidFill>
            </a:endParaRPr>
          </a:p>
        </p:txBody>
      </p:sp>
      <p:sp>
        <p:nvSpPr>
          <p:cNvPr id="3" name="2 Marcador de contenido"/>
          <p:cNvSpPr>
            <a:spLocks noGrp="1"/>
          </p:cNvSpPr>
          <p:nvPr>
            <p:ph idx="1"/>
          </p:nvPr>
        </p:nvSpPr>
        <p:spPr/>
        <p:txBody>
          <a:bodyPr>
            <a:normAutofit fontScale="92500"/>
          </a:bodyPr>
          <a:lstStyle/>
          <a:p>
            <a:pPr algn="just">
              <a:buFont typeface="Wingdings" pitchFamily="2" charset="2"/>
              <a:buChar char="q"/>
            </a:pPr>
            <a:r>
              <a:rPr lang="es-MX" dirty="0"/>
              <a:t>Dar la mano a un zurdo. Actuando con total naturalidad se da la mano </a:t>
            </a:r>
            <a:r>
              <a:rPr lang="es-MX" dirty="0" smtClean="0"/>
              <a:t>izquierda. </a:t>
            </a:r>
          </a:p>
          <a:p>
            <a:pPr algn="just">
              <a:buFont typeface="Wingdings" pitchFamily="2" charset="2"/>
              <a:buChar char="q"/>
            </a:pPr>
            <a:r>
              <a:rPr lang="es-MX" dirty="0"/>
              <a:t> Manco o persona lesionada de una mano. Se da la otra mano, y en caso de no tener ninguno de los dos brazos se puede optar por dar un pequeño abrazo. </a:t>
            </a:r>
            <a:endParaRPr lang="es-MX" dirty="0" smtClean="0"/>
          </a:p>
          <a:p>
            <a:pPr algn="just">
              <a:buFont typeface="Wingdings" pitchFamily="2" charset="2"/>
              <a:buChar char="q"/>
            </a:pPr>
            <a:r>
              <a:rPr lang="es-MX" dirty="0"/>
              <a:t> Falta de algunos dedos. Se da la mano de igual forma que a cualquier otra persona. Hay que apretar sin ningún temor, que no se note miedo o </a:t>
            </a:r>
            <a:r>
              <a:rPr lang="es-MX" dirty="0" smtClean="0"/>
              <a:t>rechazo </a:t>
            </a:r>
            <a:r>
              <a:rPr lang="es-MX" dirty="0"/>
              <a:t>a esta situación</a:t>
            </a:r>
            <a:r>
              <a:rPr lang="es-MX" dirty="0" smtClean="0"/>
              <a:t>.</a:t>
            </a:r>
          </a:p>
          <a:p>
            <a:pPr algn="just">
              <a:buFont typeface="Wingdings" pitchFamily="2" charset="2"/>
              <a:buChar char="q"/>
            </a:pPr>
            <a:r>
              <a:rPr lang="es-MX" dirty="0"/>
              <a:t> Guantes. Nunca se da la mano con los guantes puestos. En el caso de las señoras, aunque se permite, es mucho más correcto quitárselos.</a:t>
            </a:r>
            <a:endParaRPr lang="es-MX" dirty="0" smtClean="0"/>
          </a:p>
        </p:txBody>
      </p:sp>
    </p:spTree>
    <p:extLst>
      <p:ext uri="{BB962C8B-B14F-4D97-AF65-F5344CB8AC3E}">
        <p14:creationId xmlns:p14="http://schemas.microsoft.com/office/powerpoint/2010/main" val="1625048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251520" y="-838200"/>
            <a:ext cx="8784976" cy="4267200"/>
          </a:xfrm>
        </p:spPr>
        <p:txBody>
          <a:bodyPr/>
          <a:lstStyle/>
          <a:p>
            <a:r>
              <a:rPr lang="es-MX" sz="7200" dirty="0" smtClean="0">
                <a:solidFill>
                  <a:srgbClr val="00B050"/>
                </a:solidFill>
              </a:rPr>
              <a:t>PRESENTACIONES</a:t>
            </a:r>
            <a:endParaRPr lang="es-MX" sz="7200" dirty="0">
              <a:solidFill>
                <a:srgbClr val="00B050"/>
              </a:solidFill>
            </a:endParaRPr>
          </a:p>
        </p:txBody>
      </p:sp>
    </p:spTree>
    <p:extLst>
      <p:ext uri="{BB962C8B-B14F-4D97-AF65-F5344CB8AC3E}">
        <p14:creationId xmlns:p14="http://schemas.microsoft.com/office/powerpoint/2010/main" val="8714720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rgbClr val="00B050"/>
                </a:solidFill>
              </a:rPr>
              <a:t>Las Presentaciones</a:t>
            </a:r>
            <a:endParaRPr lang="es-MX" dirty="0">
              <a:solidFill>
                <a:srgbClr val="00B050"/>
              </a:solidFill>
            </a:endParaRPr>
          </a:p>
        </p:txBody>
      </p:sp>
      <p:sp>
        <p:nvSpPr>
          <p:cNvPr id="3" name="2 Marcador de contenido"/>
          <p:cNvSpPr>
            <a:spLocks noGrp="1"/>
          </p:cNvSpPr>
          <p:nvPr>
            <p:ph idx="1"/>
          </p:nvPr>
        </p:nvSpPr>
        <p:spPr/>
        <p:txBody>
          <a:bodyPr/>
          <a:lstStyle/>
          <a:p>
            <a:r>
              <a:rPr lang="es-MX" dirty="0" smtClean="0"/>
              <a:t>Clasificación de las Presentaciones</a:t>
            </a:r>
          </a:p>
          <a:p>
            <a:pPr lvl="1"/>
            <a:endParaRPr lang="es-MX" dirty="0"/>
          </a:p>
          <a:p>
            <a:pPr lvl="1"/>
            <a:r>
              <a:rPr lang="es-MX" sz="2800" dirty="0" smtClean="0"/>
              <a:t>Razones de Sexo</a:t>
            </a:r>
          </a:p>
          <a:p>
            <a:pPr lvl="1"/>
            <a:endParaRPr lang="es-MX" sz="2800" dirty="0"/>
          </a:p>
          <a:p>
            <a:pPr lvl="1"/>
            <a:r>
              <a:rPr lang="es-MX" sz="2800" dirty="0" smtClean="0"/>
              <a:t>Edad </a:t>
            </a:r>
          </a:p>
          <a:p>
            <a:pPr lvl="1"/>
            <a:endParaRPr lang="es-MX" sz="2800" dirty="0"/>
          </a:p>
          <a:p>
            <a:pPr lvl="1"/>
            <a:r>
              <a:rPr lang="es-MX" sz="2800" dirty="0" smtClean="0"/>
              <a:t>Categoría</a:t>
            </a:r>
            <a:endParaRPr lang="es-MX" sz="2800" dirty="0"/>
          </a:p>
        </p:txBody>
      </p:sp>
    </p:spTree>
    <p:extLst>
      <p:ext uri="{BB962C8B-B14F-4D97-AF65-F5344CB8AC3E}">
        <p14:creationId xmlns:p14="http://schemas.microsoft.com/office/powerpoint/2010/main" val="34300432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rgbClr val="00B050"/>
                </a:solidFill>
              </a:rPr>
              <a:t>Las Presentaciones</a:t>
            </a:r>
            <a:endParaRPr lang="es-MX" dirty="0">
              <a:solidFill>
                <a:srgbClr val="00B050"/>
              </a:solidFill>
            </a:endParaRPr>
          </a:p>
        </p:txBody>
      </p:sp>
      <p:sp>
        <p:nvSpPr>
          <p:cNvPr id="3" name="2 Marcador de contenido"/>
          <p:cNvSpPr>
            <a:spLocks noGrp="1"/>
          </p:cNvSpPr>
          <p:nvPr>
            <p:ph idx="1"/>
          </p:nvPr>
        </p:nvSpPr>
        <p:spPr>
          <a:xfrm>
            <a:off x="457200" y="1600200"/>
            <a:ext cx="8229600" cy="5069160"/>
          </a:xfrm>
        </p:spPr>
        <p:txBody>
          <a:bodyPr>
            <a:normAutofit fontScale="92500" lnSpcReduction="20000"/>
          </a:bodyPr>
          <a:lstStyle/>
          <a:p>
            <a:r>
              <a:rPr lang="es-MX" sz="2800" dirty="0"/>
              <a:t>Si las presentaciones se hacen cuando están todos de pié no hay más que seguir las reglas anteriormente dadas. Pero hay otras situaciones: </a:t>
            </a:r>
            <a:endParaRPr lang="es-MX" sz="2800" dirty="0" smtClean="0"/>
          </a:p>
          <a:p>
            <a:pPr lvl="1"/>
            <a:r>
              <a:rPr lang="es-MX" sz="2000" dirty="0" smtClean="0"/>
              <a:t>1</a:t>
            </a:r>
            <a:r>
              <a:rPr lang="es-MX" sz="2000" dirty="0"/>
              <a:t>. Un caballero siempre se pone en pie cuando se le presenta a alguien, nunca puede permanecer sentado. </a:t>
            </a:r>
            <a:endParaRPr lang="es-MX" sz="2000" dirty="0" smtClean="0"/>
          </a:p>
          <a:p>
            <a:pPr lvl="1"/>
            <a:r>
              <a:rPr lang="es-MX" sz="2000" dirty="0" smtClean="0"/>
              <a:t>2</a:t>
            </a:r>
            <a:r>
              <a:rPr lang="es-MX" sz="2000" dirty="0"/>
              <a:t>. Las señoras no tienen por que levantarse ante otras damas o los caballeros. Pero si la persona es de edad avanzada, es correcto hacerlo. Si la señora es de su edad, es una actitud cordial el hacerlo, pero no obligatorio.</a:t>
            </a:r>
          </a:p>
          <a:p>
            <a:pPr lvl="1"/>
            <a:r>
              <a:rPr lang="es-MX" sz="2000" dirty="0"/>
              <a:t>3. Si el caballero lleva sombrero, boina o gorra, deberá descubrirse, mientras que las señoras pueden permanecer "cubiertas". </a:t>
            </a:r>
            <a:endParaRPr lang="es-MX" sz="2000" dirty="0" smtClean="0"/>
          </a:p>
          <a:p>
            <a:pPr lvl="1"/>
            <a:r>
              <a:rPr lang="es-MX" sz="2000" dirty="0" smtClean="0"/>
              <a:t>4</a:t>
            </a:r>
            <a:r>
              <a:rPr lang="es-MX" sz="2000" dirty="0"/>
              <a:t>. Si estamos en una sala o habitación y entra alguna personalidad, es correcto que todos se pongan en pié como señal de respeto. (aunque es una costumbre que se ha ido perdiendo desde la base, cuando se ponían en pie en la clase cuando entraba el profesor).</a:t>
            </a:r>
          </a:p>
        </p:txBody>
      </p:sp>
    </p:spTree>
    <p:extLst>
      <p:ext uri="{BB962C8B-B14F-4D97-AF65-F5344CB8AC3E}">
        <p14:creationId xmlns:p14="http://schemas.microsoft.com/office/powerpoint/2010/main" val="42512623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dirty="0" smtClean="0"/>
              <a:t>Etiqueta</a:t>
            </a:r>
            <a:endParaRPr lang="es-MX" dirty="0"/>
          </a:p>
        </p:txBody>
      </p:sp>
      <p:sp>
        <p:nvSpPr>
          <p:cNvPr id="2" name="1 Marcador de contenido"/>
          <p:cNvSpPr>
            <a:spLocks noGrp="1"/>
          </p:cNvSpPr>
          <p:nvPr>
            <p:ph idx="1"/>
          </p:nvPr>
        </p:nvSpPr>
        <p:spPr/>
        <p:txBody>
          <a:bodyPr>
            <a:normAutofit/>
          </a:bodyPr>
          <a:lstStyle/>
          <a:p>
            <a:pPr marL="0" indent="0" algn="ctr">
              <a:buNone/>
            </a:pPr>
            <a:endParaRPr lang="es-MX" sz="3600" dirty="0" smtClean="0"/>
          </a:p>
          <a:p>
            <a:pPr marL="0" indent="0" algn="ctr">
              <a:buNone/>
            </a:pPr>
            <a:r>
              <a:rPr lang="es-MX" sz="3600" dirty="0" smtClean="0"/>
              <a:t>Reglas y Costumbres que nos permiten desenvolvernos adecuadamente en los diferentes amientes. </a:t>
            </a:r>
            <a:endParaRPr lang="es-MX" sz="3600" dirty="0"/>
          </a:p>
        </p:txBody>
      </p:sp>
    </p:spTree>
    <p:extLst>
      <p:ext uri="{BB962C8B-B14F-4D97-AF65-F5344CB8AC3E}">
        <p14:creationId xmlns:p14="http://schemas.microsoft.com/office/powerpoint/2010/main" val="6255853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solidFill>
                  <a:srgbClr val="00B050"/>
                </a:solidFill>
              </a:rPr>
              <a:t>¿ Cómo realizamos las presentaciones ?</a:t>
            </a:r>
          </a:p>
        </p:txBody>
      </p:sp>
      <p:sp>
        <p:nvSpPr>
          <p:cNvPr id="3" name="2 Marcador de contenido"/>
          <p:cNvSpPr>
            <a:spLocks noGrp="1"/>
          </p:cNvSpPr>
          <p:nvPr>
            <p:ph idx="1"/>
          </p:nvPr>
        </p:nvSpPr>
        <p:spPr>
          <a:xfrm>
            <a:off x="467544" y="2060848"/>
            <a:ext cx="8229600" cy="4525963"/>
          </a:xfrm>
        </p:spPr>
        <p:txBody>
          <a:bodyPr/>
          <a:lstStyle/>
          <a:p>
            <a:pPr algn="just"/>
            <a:r>
              <a:rPr lang="es-MX" dirty="0" smtClean="0"/>
              <a:t>Una </a:t>
            </a:r>
            <a:r>
              <a:rPr lang="es-MX" dirty="0"/>
              <a:t>vez que hemos llamado la atención de la persona que queremos presentar, nombramos primero al “de menor categoría” y después al otro. La persona “de mayor categoría” tiende su mano derecha, mostrando de este modo que desea conocer a la otra persona. Si en vez de una persona, es un grupo de personas (cosa en habitual en este tipo de reuniones sociales) debemos seguir también el orden de “importancia” de las personas presentes en el grupo.</a:t>
            </a:r>
          </a:p>
        </p:txBody>
      </p:sp>
    </p:spTree>
    <p:extLst>
      <p:ext uri="{BB962C8B-B14F-4D97-AF65-F5344CB8AC3E}">
        <p14:creationId xmlns:p14="http://schemas.microsoft.com/office/powerpoint/2010/main" val="5090845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rgbClr val="00B050"/>
                </a:solidFill>
              </a:rPr>
              <a:t>Momento incómodo</a:t>
            </a:r>
            <a:endParaRPr lang="es-MX" dirty="0">
              <a:solidFill>
                <a:srgbClr val="00B050"/>
              </a:solidFill>
            </a:endParaRPr>
          </a:p>
        </p:txBody>
      </p:sp>
      <p:sp>
        <p:nvSpPr>
          <p:cNvPr id="3" name="2 Marcador de contenido"/>
          <p:cNvSpPr>
            <a:spLocks noGrp="1"/>
          </p:cNvSpPr>
          <p:nvPr>
            <p:ph idx="1"/>
          </p:nvPr>
        </p:nvSpPr>
        <p:spPr/>
        <p:txBody>
          <a:bodyPr/>
          <a:lstStyle/>
          <a:p>
            <a:pPr marL="0" indent="0" algn="just">
              <a:buNone/>
            </a:pPr>
            <a:endParaRPr lang="es-MX" dirty="0" smtClean="0"/>
          </a:p>
          <a:p>
            <a:pPr marL="0" indent="0" algn="just">
              <a:buNone/>
            </a:pPr>
            <a:r>
              <a:rPr lang="es-MX" dirty="0" smtClean="0"/>
              <a:t>Si </a:t>
            </a:r>
            <a:r>
              <a:rPr lang="es-MX" dirty="0"/>
              <a:t>se siente incómodo, o un poco apartado de una conversación con otra persona o un grupo de personas, despídase de forma educada, con cualquier fórmula de cortesía: "Perdonen, pero acabo de ver entrar a un amigo. Discúlpenme, voy a saludarlo"; "Ha sido un placer charlar con ustedes, pero me tengo que ir (o tengo que dejarles)"; y otras fórmulas similares.</a:t>
            </a:r>
          </a:p>
        </p:txBody>
      </p:sp>
    </p:spTree>
    <p:extLst>
      <p:ext uri="{BB962C8B-B14F-4D97-AF65-F5344CB8AC3E}">
        <p14:creationId xmlns:p14="http://schemas.microsoft.com/office/powerpoint/2010/main" val="15564982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760040" y="-27384"/>
            <a:ext cx="7772400" cy="4267200"/>
          </a:xfrm>
        </p:spPr>
        <p:txBody>
          <a:bodyPr/>
          <a:lstStyle/>
          <a:p>
            <a:r>
              <a:rPr lang="es-MX" dirty="0" smtClean="0"/>
              <a:t>POSTURA CORRECTA</a:t>
            </a:r>
            <a:endParaRPr lang="es-MX" dirty="0"/>
          </a:p>
        </p:txBody>
      </p:sp>
    </p:spTree>
    <p:extLst>
      <p:ext uri="{BB962C8B-B14F-4D97-AF65-F5344CB8AC3E}">
        <p14:creationId xmlns:p14="http://schemas.microsoft.com/office/powerpoint/2010/main" val="35434195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Postura Correcta</a:t>
            </a:r>
            <a:endParaRPr lang="es-MX" dirty="0"/>
          </a:p>
        </p:txBody>
      </p:sp>
      <p:sp>
        <p:nvSpPr>
          <p:cNvPr id="3" name="2 Marcador de contenido"/>
          <p:cNvSpPr>
            <a:spLocks noGrp="1"/>
          </p:cNvSpPr>
          <p:nvPr>
            <p:ph idx="1"/>
          </p:nvPr>
        </p:nvSpPr>
        <p:spPr/>
        <p:txBody>
          <a:bodyPr/>
          <a:lstStyle/>
          <a:p>
            <a:r>
              <a:rPr lang="es-MX" dirty="0"/>
              <a:t>Cuando nos sentamos a la mesa, lo primero que debemos hacer es mover la silla, sin arrastrarla, siempre que sea posible (a veces las sillas son demasiado pesadas para poderlas levantar).</a:t>
            </a:r>
          </a:p>
          <a:p>
            <a:r>
              <a:rPr lang="es-MX" dirty="0"/>
              <a:t>Si a nuestro lado tenemos una señora como compañera de mesa será todo un detalle que le mueva usted la silla y le invite a sentarse</a:t>
            </a:r>
          </a:p>
        </p:txBody>
      </p:sp>
    </p:spTree>
    <p:extLst>
      <p:ext uri="{BB962C8B-B14F-4D97-AF65-F5344CB8AC3E}">
        <p14:creationId xmlns:p14="http://schemas.microsoft.com/office/powerpoint/2010/main" val="35182329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Postura Correcta</a:t>
            </a:r>
            <a:endParaRPr lang="es-MX" dirty="0"/>
          </a:p>
        </p:txBody>
      </p:sp>
      <p:sp>
        <p:nvSpPr>
          <p:cNvPr id="3" name="2 Marcador de contenido"/>
          <p:cNvSpPr>
            <a:spLocks noGrp="1"/>
          </p:cNvSpPr>
          <p:nvPr>
            <p:ph idx="1"/>
          </p:nvPr>
        </p:nvSpPr>
        <p:spPr/>
        <p:txBody>
          <a:bodyPr>
            <a:normAutofit fontScale="92500" lnSpcReduction="20000"/>
          </a:bodyPr>
          <a:lstStyle/>
          <a:p>
            <a:r>
              <a:rPr lang="es-MX" dirty="0" smtClean="0"/>
              <a:t>Espalda </a:t>
            </a:r>
            <a:r>
              <a:rPr lang="es-MX" dirty="0"/>
              <a:t>recta, en vertical. Es una postura erguida pero sin forzar ni exagerar. Observamos que la cabeza queda alineada con la columna vertebral.</a:t>
            </a:r>
          </a:p>
          <a:p>
            <a:r>
              <a:rPr lang="es-MX" dirty="0" smtClean="0"/>
              <a:t>Sentarse </a:t>
            </a:r>
            <a:r>
              <a:rPr lang="es-MX" dirty="0"/>
              <a:t>bien al fondo del asiento. Esto facilita una buena colocación de la pelvis, que favorece una buena posición de la columna lumbar. Al sentarse, lo más importante es que este apoyo lumbar se realice adecuadamente. Para ello, si es necesario mantener la postura mucho tiempo, es aconsejable emplear un cojín. </a:t>
            </a:r>
          </a:p>
          <a:p>
            <a:r>
              <a:rPr lang="es-MX" dirty="0" smtClean="0"/>
              <a:t>Lo </a:t>
            </a:r>
            <a:r>
              <a:rPr lang="es-MX" dirty="0"/>
              <a:t>mejor es sentarse con las piernas sin cruzar y los pies bien apoyados en el suelo. Esto favorece que la postura sea simétrica y que haya un buen reparto del peso de la columna a la pelvis y de la pelvis a </a:t>
            </a:r>
            <a:r>
              <a:rPr lang="es-MX" dirty="0" smtClean="0"/>
              <a:t>las </a:t>
            </a:r>
            <a:r>
              <a:rPr lang="es-MX" dirty="0"/>
              <a:t>piernas. Sin embargo, no hay problema en cruzar las piernas de vez en cuando.</a:t>
            </a:r>
          </a:p>
        </p:txBody>
      </p:sp>
    </p:spTree>
    <p:extLst>
      <p:ext uri="{BB962C8B-B14F-4D97-AF65-F5344CB8AC3E}">
        <p14:creationId xmlns:p14="http://schemas.microsoft.com/office/powerpoint/2010/main" val="18557299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Postura Correcta</a:t>
            </a:r>
            <a:endParaRPr lang="es-MX" dirty="0"/>
          </a:p>
        </p:txBody>
      </p:sp>
      <p:sp>
        <p:nvSpPr>
          <p:cNvPr id="3" name="2 Marcador de contenido"/>
          <p:cNvSpPr>
            <a:spLocks noGrp="1"/>
          </p:cNvSpPr>
          <p:nvPr>
            <p:ph idx="1"/>
          </p:nvPr>
        </p:nvSpPr>
        <p:spPr>
          <a:xfrm>
            <a:off x="467544" y="1916832"/>
            <a:ext cx="8229600" cy="4525963"/>
          </a:xfrm>
        </p:spPr>
        <p:txBody>
          <a:bodyPr>
            <a:normAutofit/>
          </a:bodyPr>
          <a:lstStyle/>
          <a:p>
            <a:r>
              <a:rPr lang="es-MX" dirty="0"/>
              <a:t>Eso sí, al ser una postura mantenida activamente, es más cansada de sostener. Por esto siempre es aconsejable una buena actividad física y un entrenamiento de la musculatura, en especial la de los brazos y la espalda, para ayudar a sostener esta postura. Esto evitará </a:t>
            </a:r>
            <a:r>
              <a:rPr lang="es-MX" dirty="0" smtClean="0"/>
              <a:t>que </a:t>
            </a:r>
            <a:r>
              <a:rPr lang="es-MX" dirty="0"/>
              <a:t>la columna realice esfuerzo excesivo y sufra.</a:t>
            </a:r>
          </a:p>
        </p:txBody>
      </p:sp>
    </p:spTree>
    <p:extLst>
      <p:ext uri="{BB962C8B-B14F-4D97-AF65-F5344CB8AC3E}">
        <p14:creationId xmlns:p14="http://schemas.microsoft.com/office/powerpoint/2010/main" val="31589415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Postura Correcta</a:t>
            </a:r>
            <a:endParaRPr lang="es-MX" dirty="0"/>
          </a:p>
        </p:txBody>
      </p:sp>
      <p:sp>
        <p:nvSpPr>
          <p:cNvPr id="3" name="2 Marcador de contenido"/>
          <p:cNvSpPr>
            <a:spLocks noGrp="1"/>
          </p:cNvSpPr>
          <p:nvPr>
            <p:ph idx="1"/>
          </p:nvPr>
        </p:nvSpPr>
        <p:spPr>
          <a:xfrm>
            <a:off x="467544" y="1916832"/>
            <a:ext cx="8229600" cy="4525963"/>
          </a:xfrm>
        </p:spPr>
        <p:txBody>
          <a:bodyPr>
            <a:normAutofit/>
          </a:bodyPr>
          <a:lstStyle/>
          <a:p>
            <a:pPr marL="0" indent="0" algn="just">
              <a:buNone/>
            </a:pPr>
            <a:r>
              <a:rPr lang="es-MX" dirty="0" smtClean="0"/>
              <a:t>Cruzar </a:t>
            </a:r>
            <a:r>
              <a:rPr lang="es-MX" dirty="0"/>
              <a:t>las piernas juntando las pantorrillas y con una ligera inclinación , en el caso de las mujeres, o bien cruzar la piernas a la altura de las rodillas para los caballeros es una postura correcta, al menos para la mayor parte de la ocasiones. </a:t>
            </a:r>
            <a:endParaRPr lang="es-MX" dirty="0" smtClean="0"/>
          </a:p>
          <a:p>
            <a:pPr algn="just"/>
            <a:endParaRPr lang="es-MX" dirty="0"/>
          </a:p>
          <a:p>
            <a:pPr marL="0" indent="0" algn="just">
              <a:buNone/>
            </a:pPr>
            <a:r>
              <a:rPr lang="es-MX" dirty="0" smtClean="0"/>
              <a:t>La </a:t>
            </a:r>
            <a:r>
              <a:rPr lang="es-MX" dirty="0"/>
              <a:t>regla principal a tener en cuenta es que nunca debemos enseñar la suela de nuestro zapato; es decir, nada de cruzar las piernas a la altura de los muslos (pantorrilla apoyada en el muslo).</a:t>
            </a:r>
          </a:p>
        </p:txBody>
      </p:sp>
    </p:spTree>
    <p:extLst>
      <p:ext uri="{BB962C8B-B14F-4D97-AF65-F5344CB8AC3E}">
        <p14:creationId xmlns:p14="http://schemas.microsoft.com/office/powerpoint/2010/main" val="6447855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Comunicación no verbal</a:t>
            </a:r>
            <a:endParaRPr lang="es-MX" dirty="0"/>
          </a:p>
        </p:txBody>
      </p:sp>
      <p:sp>
        <p:nvSpPr>
          <p:cNvPr id="3" name="2 Marcador de contenido"/>
          <p:cNvSpPr>
            <a:spLocks noGrp="1"/>
          </p:cNvSpPr>
          <p:nvPr>
            <p:ph idx="1"/>
          </p:nvPr>
        </p:nvSpPr>
        <p:spPr/>
        <p:txBody>
          <a:bodyPr>
            <a:normAutofit/>
          </a:bodyPr>
          <a:lstStyle/>
          <a:p>
            <a:pPr marL="0" indent="0">
              <a:buNone/>
            </a:pPr>
            <a:r>
              <a:rPr lang="es-MX" dirty="0" smtClean="0"/>
              <a:t>GESTOS</a:t>
            </a:r>
          </a:p>
          <a:p>
            <a:pPr lvl="1"/>
            <a:r>
              <a:rPr lang="es-MX" sz="2400" dirty="0"/>
              <a:t>El ceño no se frunce ni se arquean las cejas, dando sensación de extrañeza o desconfianza. </a:t>
            </a:r>
          </a:p>
          <a:p>
            <a:pPr lvl="1"/>
            <a:r>
              <a:rPr lang="es-MX" sz="2400" dirty="0"/>
              <a:t>Sonreír no es falta de seriedad. </a:t>
            </a:r>
          </a:p>
          <a:p>
            <a:pPr lvl="1"/>
            <a:r>
              <a:rPr lang="es-MX" sz="2400" dirty="0"/>
              <a:t>Los brazos siempre sueltos, nunca cruzados </a:t>
            </a:r>
          </a:p>
          <a:p>
            <a:pPr lvl="1"/>
            <a:r>
              <a:rPr lang="es-MX" sz="2400" dirty="0"/>
              <a:t>Las miradas siempre deben hacerse al tercio superior del cuerpo </a:t>
            </a:r>
          </a:p>
          <a:p>
            <a:pPr lvl="1"/>
            <a:r>
              <a:rPr lang="es-MX" sz="2400" dirty="0"/>
              <a:t>En cualquier tipo de exposición hay que tratar de no perder la mirada de nuestros oyentes demasiado tiempo</a:t>
            </a:r>
          </a:p>
          <a:p>
            <a:pPr lvl="1"/>
            <a:endParaRPr lang="es-MX" dirty="0" smtClean="0"/>
          </a:p>
          <a:p>
            <a:pPr lvl="1"/>
            <a:endParaRPr lang="es-MX" dirty="0"/>
          </a:p>
          <a:p>
            <a:pPr marL="457200" lvl="1" indent="0">
              <a:buNone/>
            </a:pPr>
            <a:endParaRPr lang="es-MX" dirty="0" smtClean="0"/>
          </a:p>
          <a:p>
            <a:pPr marL="457200" lvl="1" indent="0">
              <a:buNone/>
            </a:pPr>
            <a:endParaRPr lang="es-MX" dirty="0"/>
          </a:p>
          <a:p>
            <a:pPr marL="457200" lvl="1" indent="0">
              <a:buNone/>
            </a:pPr>
            <a:endParaRPr lang="es-MX" dirty="0" smtClean="0"/>
          </a:p>
          <a:p>
            <a:pPr lvl="1">
              <a:buFont typeface="Arial" pitchFamily="34" charset="0"/>
              <a:buChar char="•"/>
            </a:pPr>
            <a:endParaRPr lang="es-MX" dirty="0" smtClean="0"/>
          </a:p>
          <a:p>
            <a:pPr lvl="1"/>
            <a:endParaRPr lang="es-MX" dirty="0" smtClean="0"/>
          </a:p>
          <a:p>
            <a:pPr lvl="1"/>
            <a:endParaRPr lang="es-MX" dirty="0" smtClean="0"/>
          </a:p>
        </p:txBody>
      </p:sp>
    </p:spTree>
    <p:extLst>
      <p:ext uri="{BB962C8B-B14F-4D97-AF65-F5344CB8AC3E}">
        <p14:creationId xmlns:p14="http://schemas.microsoft.com/office/powerpoint/2010/main" val="35286114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Comunicación no verbal</a:t>
            </a:r>
            <a:endParaRPr lang="es-MX" dirty="0"/>
          </a:p>
        </p:txBody>
      </p:sp>
      <p:sp>
        <p:nvSpPr>
          <p:cNvPr id="3" name="2 Marcador de contenido"/>
          <p:cNvSpPr>
            <a:spLocks noGrp="1"/>
          </p:cNvSpPr>
          <p:nvPr>
            <p:ph idx="1"/>
          </p:nvPr>
        </p:nvSpPr>
        <p:spPr/>
        <p:txBody>
          <a:bodyPr>
            <a:normAutofit/>
          </a:bodyPr>
          <a:lstStyle/>
          <a:p>
            <a:pPr marL="0" indent="0">
              <a:buNone/>
            </a:pPr>
            <a:r>
              <a:rPr lang="es-MX" dirty="0"/>
              <a:t>PIERNAS</a:t>
            </a:r>
          </a:p>
          <a:p>
            <a:pPr lvl="1"/>
            <a:r>
              <a:rPr lang="es-MX" sz="2400" dirty="0"/>
              <a:t>Una pierna encima de la pantorrilla de otra, significa que estamos a la defensiva, con cierta expectación. </a:t>
            </a:r>
          </a:p>
          <a:p>
            <a:pPr lvl="1"/>
            <a:r>
              <a:rPr lang="es-MX" sz="2400" dirty="0"/>
              <a:t>Las piernas juntas, sin cruzar, dan sensación de desconfianza y de falsa humildad.</a:t>
            </a:r>
          </a:p>
          <a:p>
            <a:pPr lvl="1"/>
            <a:r>
              <a:rPr lang="es-MX" sz="2400" dirty="0"/>
              <a:t>Ligeramente despegadas, es una de las recomendables por </a:t>
            </a:r>
            <a:r>
              <a:rPr lang="es-MX" sz="2400" dirty="0" smtClean="0"/>
              <a:t>que dan </a:t>
            </a:r>
            <a:r>
              <a:rPr lang="es-MX" sz="2400" dirty="0"/>
              <a:t>un tono de afabilidad, de sentirse cómodo y de cierta confianza</a:t>
            </a:r>
            <a:r>
              <a:rPr lang="es-MX" sz="2400" dirty="0" smtClean="0"/>
              <a:t>.</a:t>
            </a:r>
          </a:p>
          <a:p>
            <a:pPr lvl="1"/>
            <a:endParaRPr lang="es-MX" dirty="0"/>
          </a:p>
          <a:p>
            <a:pPr marL="457200" lvl="1" indent="0">
              <a:buNone/>
            </a:pPr>
            <a:endParaRPr lang="es-MX" dirty="0" smtClean="0"/>
          </a:p>
          <a:p>
            <a:pPr marL="457200" lvl="1" indent="0">
              <a:buNone/>
            </a:pPr>
            <a:endParaRPr lang="es-MX" dirty="0"/>
          </a:p>
          <a:p>
            <a:pPr marL="457200" lvl="1" indent="0">
              <a:buNone/>
            </a:pPr>
            <a:endParaRPr lang="es-MX" dirty="0" smtClean="0"/>
          </a:p>
          <a:p>
            <a:pPr lvl="1">
              <a:buFont typeface="Arial" pitchFamily="34" charset="0"/>
              <a:buChar char="•"/>
            </a:pPr>
            <a:endParaRPr lang="es-MX" dirty="0" smtClean="0"/>
          </a:p>
          <a:p>
            <a:pPr lvl="1"/>
            <a:endParaRPr lang="es-MX" dirty="0" smtClean="0"/>
          </a:p>
          <a:p>
            <a:pPr lvl="1"/>
            <a:endParaRPr lang="es-MX" dirty="0" smtClean="0"/>
          </a:p>
        </p:txBody>
      </p:sp>
    </p:spTree>
    <p:extLst>
      <p:ext uri="{BB962C8B-B14F-4D97-AF65-F5344CB8AC3E}">
        <p14:creationId xmlns:p14="http://schemas.microsoft.com/office/powerpoint/2010/main" val="1494904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620688"/>
            <a:ext cx="8229600" cy="1600200"/>
          </a:xfrm>
        </p:spPr>
        <p:txBody>
          <a:bodyPr/>
          <a:lstStyle/>
          <a:p>
            <a:r>
              <a:rPr lang="es-MX" sz="8000" dirty="0" smtClean="0">
                <a:solidFill>
                  <a:srgbClr val="7030A0"/>
                </a:solidFill>
              </a:rPr>
              <a:t>Mesa</a:t>
            </a:r>
            <a:endParaRPr lang="es-MX" sz="8000" dirty="0">
              <a:solidFill>
                <a:srgbClr val="7030A0"/>
              </a:solidFill>
            </a:endParaRPr>
          </a:p>
        </p:txBody>
      </p:sp>
      <p:pic>
        <p:nvPicPr>
          <p:cNvPr id="4098" name="Picture 2" descr="http://t2.gstatic.com/images?q=tbn:ANd9GcQPtq48qE9kvM4v1cyOAr6ogL_WjSLpzLNrJBrLdD2fTJ1_sUgtQ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347067"/>
            <a:ext cx="4680520" cy="3505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024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dirty="0" smtClean="0"/>
              <a:t>Protocolo</a:t>
            </a:r>
            <a:endParaRPr lang="es-MX" dirty="0"/>
          </a:p>
        </p:txBody>
      </p:sp>
      <p:sp>
        <p:nvSpPr>
          <p:cNvPr id="2" name="1 Marcador de contenido"/>
          <p:cNvSpPr>
            <a:spLocks noGrp="1"/>
          </p:cNvSpPr>
          <p:nvPr>
            <p:ph idx="1"/>
          </p:nvPr>
        </p:nvSpPr>
        <p:spPr/>
        <p:txBody>
          <a:bodyPr/>
          <a:lstStyle/>
          <a:p>
            <a:pPr marL="0" indent="0" algn="ctr">
              <a:buNone/>
            </a:pPr>
            <a:r>
              <a:rPr lang="es-MX" dirty="0" smtClean="0"/>
              <a:t>Conjunto de normas establecidas por decreto, leyes o por usos, costumbres y tradiciones obligatorias, para fortalecer las relaciones: negociaciones, convenios entre los hombres y dar una imagen de cortesía, seriedad, respeto y reputación de la institución, pueblo o nación que las cumple. </a:t>
            </a:r>
          </a:p>
          <a:p>
            <a:pPr marL="0" indent="0" algn="ctr">
              <a:buNone/>
            </a:pPr>
            <a:endParaRPr lang="es-MX" dirty="0"/>
          </a:p>
          <a:p>
            <a:pPr marL="0" indent="0" algn="ctr">
              <a:buNone/>
            </a:pPr>
            <a:r>
              <a:rPr lang="es-MX" dirty="0" smtClean="0"/>
              <a:t>Institución, pueblo o nación: porque el protocolo no es para un individuo en particular. </a:t>
            </a:r>
            <a:endParaRPr lang="es-MX" dirty="0"/>
          </a:p>
        </p:txBody>
      </p:sp>
    </p:spTree>
    <p:extLst>
      <p:ext uri="{BB962C8B-B14F-4D97-AF65-F5344CB8AC3E}">
        <p14:creationId xmlns:p14="http://schemas.microsoft.com/office/powerpoint/2010/main" val="8044500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Clasificación</a:t>
            </a:r>
            <a:endParaRPr lang="es-MX" dirty="0"/>
          </a:p>
        </p:txBody>
      </p:sp>
      <p:sp>
        <p:nvSpPr>
          <p:cNvPr id="3" name="2 Marcador de contenido"/>
          <p:cNvSpPr>
            <a:spLocks noGrp="1"/>
          </p:cNvSpPr>
          <p:nvPr>
            <p:ph idx="1"/>
          </p:nvPr>
        </p:nvSpPr>
        <p:spPr/>
        <p:txBody>
          <a:bodyPr/>
          <a:lstStyle/>
          <a:p>
            <a:r>
              <a:rPr lang="es-MX" dirty="0" smtClean="0"/>
              <a:t>El mantel</a:t>
            </a:r>
          </a:p>
          <a:p>
            <a:r>
              <a:rPr lang="es-MX" dirty="0" smtClean="0"/>
              <a:t>Los cubiertos</a:t>
            </a:r>
          </a:p>
          <a:p>
            <a:r>
              <a:rPr lang="es-MX" dirty="0" smtClean="0"/>
              <a:t>Decoración de la mesa</a:t>
            </a:r>
          </a:p>
          <a:p>
            <a:r>
              <a:rPr lang="es-MX" dirty="0" smtClean="0"/>
              <a:t>Uso correcto de los cubiertos</a:t>
            </a:r>
            <a:endParaRPr lang="es-MX" dirty="0"/>
          </a:p>
        </p:txBody>
      </p:sp>
    </p:spTree>
    <p:extLst>
      <p:ext uri="{BB962C8B-B14F-4D97-AF65-F5344CB8AC3E}">
        <p14:creationId xmlns:p14="http://schemas.microsoft.com/office/powerpoint/2010/main" val="12065593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El Mantel</a:t>
            </a:r>
            <a:endParaRPr lang="es-MX" dirty="0"/>
          </a:p>
        </p:txBody>
      </p:sp>
      <p:sp>
        <p:nvSpPr>
          <p:cNvPr id="3" name="2 Marcador de contenido"/>
          <p:cNvSpPr>
            <a:spLocks noGrp="1"/>
          </p:cNvSpPr>
          <p:nvPr>
            <p:ph idx="1"/>
          </p:nvPr>
        </p:nvSpPr>
        <p:spPr/>
        <p:txBody>
          <a:bodyPr/>
          <a:lstStyle/>
          <a:p>
            <a:r>
              <a:rPr lang="es-MX" dirty="0" smtClean="0"/>
              <a:t>El mantel es el vestido principal de la mesa.</a:t>
            </a:r>
          </a:p>
          <a:p>
            <a:r>
              <a:rPr lang="es-MX" dirty="0" smtClean="0"/>
              <a:t>El mantel debe cubrir al completo la mesa, pero </a:t>
            </a:r>
            <a:r>
              <a:rPr lang="es-MX" b="1" dirty="0" smtClean="0"/>
              <a:t>sin colgar </a:t>
            </a:r>
            <a:r>
              <a:rPr lang="es-MX" dirty="0" smtClean="0"/>
              <a:t>hasta el suelo </a:t>
            </a:r>
          </a:p>
          <a:p>
            <a:r>
              <a:rPr lang="es-MX" dirty="0" smtClean="0"/>
              <a:t>El color más utilizado y elegante es el blanco.</a:t>
            </a:r>
          </a:p>
          <a:p>
            <a:r>
              <a:rPr lang="es-MX" dirty="0" smtClean="0"/>
              <a:t>Se colocan a la derecha del plato, aunque también se puede colocar a la izquierda. </a:t>
            </a:r>
          </a:p>
          <a:p>
            <a:r>
              <a:rPr lang="es-MX" dirty="0"/>
              <a:t>C</a:t>
            </a:r>
            <a:r>
              <a:rPr lang="es-MX" dirty="0" smtClean="0"/>
              <a:t>ontar </a:t>
            </a:r>
            <a:r>
              <a:rPr lang="es-MX" dirty="0"/>
              <a:t>con servilletas de recambio para poder cambiarlas a lo largo de la </a:t>
            </a:r>
            <a:r>
              <a:rPr lang="es-MX" dirty="0" smtClean="0"/>
              <a:t>comida. El tamaño más utilizado es de 50 x 60 ó 50 x 50 cm.</a:t>
            </a:r>
          </a:p>
          <a:p>
            <a:r>
              <a:rPr lang="es-MX" dirty="0" smtClean="0"/>
              <a:t>Las servilletas se doblan en forma de triangulo o de rectángulo.  </a:t>
            </a:r>
            <a:endParaRPr lang="es-MX" dirty="0"/>
          </a:p>
        </p:txBody>
      </p:sp>
    </p:spTree>
    <p:extLst>
      <p:ext uri="{BB962C8B-B14F-4D97-AF65-F5344CB8AC3E}">
        <p14:creationId xmlns:p14="http://schemas.microsoft.com/office/powerpoint/2010/main" val="41646441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Cubiertos</a:t>
            </a:r>
            <a:endParaRPr lang="es-MX" dirty="0"/>
          </a:p>
        </p:txBody>
      </p:sp>
      <p:sp>
        <p:nvSpPr>
          <p:cNvPr id="3" name="2 Marcador de contenido"/>
          <p:cNvSpPr>
            <a:spLocks noGrp="1"/>
          </p:cNvSpPr>
          <p:nvPr>
            <p:ph idx="1"/>
          </p:nvPr>
        </p:nvSpPr>
        <p:spPr/>
        <p:txBody>
          <a:bodyPr/>
          <a:lstStyle/>
          <a:p>
            <a:r>
              <a:rPr lang="es-MX" dirty="0" smtClean="0"/>
              <a:t>Los cubiertos son generalmente de </a:t>
            </a:r>
            <a:r>
              <a:rPr lang="es-MX" dirty="0"/>
              <a:t>acero </a:t>
            </a:r>
            <a:r>
              <a:rPr lang="es-MX" dirty="0" smtClean="0"/>
              <a:t>inoxidable.</a:t>
            </a:r>
          </a:p>
          <a:p>
            <a:r>
              <a:rPr lang="es-MX" dirty="0" smtClean="0"/>
              <a:t>Elegir un diseño sobrio y elegante. </a:t>
            </a:r>
          </a:p>
          <a:p>
            <a:r>
              <a:rPr lang="es-MX" dirty="0" smtClean="0"/>
              <a:t>Se debe contar al menos con cucharas</a:t>
            </a:r>
            <a:r>
              <a:rPr lang="es-MX" dirty="0"/>
              <a:t>, tenedores, cuchillos y cubiertos de postre</a:t>
            </a:r>
            <a:r>
              <a:rPr lang="es-MX" dirty="0" smtClean="0"/>
              <a:t>.</a:t>
            </a:r>
          </a:p>
          <a:p>
            <a:endParaRPr lang="es-MX" dirty="0"/>
          </a:p>
        </p:txBody>
      </p:sp>
    </p:spTree>
    <p:extLst>
      <p:ext uri="{BB962C8B-B14F-4D97-AF65-F5344CB8AC3E}">
        <p14:creationId xmlns:p14="http://schemas.microsoft.com/office/powerpoint/2010/main" val="16562159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Acomodo de cubiertos</a:t>
            </a:r>
            <a:endParaRPr lang="es-MX" dirty="0"/>
          </a:p>
        </p:txBody>
      </p:sp>
      <p:sp>
        <p:nvSpPr>
          <p:cNvPr id="3" name="2 Marcador de contenido"/>
          <p:cNvSpPr>
            <a:spLocks noGrp="1"/>
          </p:cNvSpPr>
          <p:nvPr>
            <p:ph idx="1"/>
          </p:nvPr>
        </p:nvSpPr>
        <p:spPr/>
        <p:txBody>
          <a:bodyPr/>
          <a:lstStyle/>
          <a:p>
            <a:r>
              <a:rPr lang="es-MX" b="1" dirty="0"/>
              <a:t>El cuchillo</a:t>
            </a:r>
            <a:r>
              <a:rPr lang="es-MX" dirty="0"/>
              <a:t> se coloca a la derecha del plato, con el filo hacia adentro</a:t>
            </a:r>
            <a:r>
              <a:rPr lang="es-MX" dirty="0" smtClean="0"/>
              <a:t>. </a:t>
            </a:r>
          </a:p>
          <a:p>
            <a:r>
              <a:rPr lang="es-MX" b="1" dirty="0"/>
              <a:t>La cuchara</a:t>
            </a:r>
            <a:r>
              <a:rPr lang="es-MX" dirty="0"/>
              <a:t> se coloca a la derecha del cuchillo con la concavidad hacia arriba</a:t>
            </a:r>
            <a:r>
              <a:rPr lang="es-MX" dirty="0" smtClean="0"/>
              <a:t>.</a:t>
            </a:r>
          </a:p>
          <a:p>
            <a:r>
              <a:rPr lang="es-MX" b="1" dirty="0" smtClean="0"/>
              <a:t>El </a:t>
            </a:r>
            <a:r>
              <a:rPr lang="es-MX" b="1" dirty="0"/>
              <a:t>tenedor</a:t>
            </a:r>
            <a:r>
              <a:rPr lang="es-MX" dirty="0"/>
              <a:t> se coloca a la izquierda del plato, con las puntas hacia arriba</a:t>
            </a:r>
            <a:r>
              <a:rPr lang="es-MX" dirty="0" smtClean="0"/>
              <a:t>.</a:t>
            </a:r>
          </a:p>
          <a:p>
            <a:r>
              <a:rPr lang="es-MX" dirty="0"/>
              <a:t>Los cubiertos de postre se colocan en la parte superior del plato, y en otras ocasiones solo se ponen en el momento de servir los postres. </a:t>
            </a:r>
            <a:r>
              <a:rPr lang="es-MX" dirty="0" smtClean="0"/>
              <a:t> </a:t>
            </a:r>
          </a:p>
          <a:p>
            <a:r>
              <a:rPr lang="es-MX" dirty="0"/>
              <a:t>Los cubiertos se colocan a 3 ó 4 centímetros de distancia a cada lado del plato.</a:t>
            </a:r>
            <a:endParaRPr lang="es-MX" dirty="0"/>
          </a:p>
        </p:txBody>
      </p:sp>
    </p:spTree>
    <p:extLst>
      <p:ext uri="{BB962C8B-B14F-4D97-AF65-F5344CB8AC3E}">
        <p14:creationId xmlns:p14="http://schemas.microsoft.com/office/powerpoint/2010/main" val="40894221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Decoración de la mesa</a:t>
            </a:r>
            <a:endParaRPr lang="es-MX" dirty="0"/>
          </a:p>
        </p:txBody>
      </p:sp>
      <p:sp>
        <p:nvSpPr>
          <p:cNvPr id="3" name="2 Marcador de contenido"/>
          <p:cNvSpPr>
            <a:spLocks noGrp="1"/>
          </p:cNvSpPr>
          <p:nvPr>
            <p:ph idx="1"/>
          </p:nvPr>
        </p:nvSpPr>
        <p:spPr/>
        <p:txBody>
          <a:bodyPr/>
          <a:lstStyle/>
          <a:p>
            <a:r>
              <a:rPr lang="es-MX" b="1" dirty="0"/>
              <a:t>Los candelabros y los centros de mesa</a:t>
            </a:r>
            <a:r>
              <a:rPr lang="es-MX" dirty="0"/>
              <a:t>, son elementos más utilizados en la decoración. Las velas de los candelabros deberán ser blancas o de color marfil. </a:t>
            </a:r>
            <a:endParaRPr lang="es-MX" dirty="0" smtClean="0"/>
          </a:p>
          <a:p>
            <a:r>
              <a:rPr lang="es-MX" dirty="0"/>
              <a:t>Si opta por utilizar </a:t>
            </a:r>
            <a:r>
              <a:rPr lang="es-MX" b="1" dirty="0"/>
              <a:t>centros de flores</a:t>
            </a:r>
            <a:r>
              <a:rPr lang="es-MX" dirty="0"/>
              <a:t>, ya sean naturales o secas </a:t>
            </a:r>
            <a:r>
              <a:rPr lang="es-MX" dirty="0" smtClean="0"/>
              <a:t>mejor </a:t>
            </a:r>
            <a:r>
              <a:rPr lang="es-MX" dirty="0"/>
              <a:t>naturales-, deben </a:t>
            </a:r>
            <a:r>
              <a:rPr lang="es-MX" dirty="0" smtClean="0"/>
              <a:t>ser </a:t>
            </a:r>
            <a:r>
              <a:rPr lang="es-MX" b="1" dirty="0" smtClean="0"/>
              <a:t>flores </a:t>
            </a:r>
            <a:r>
              <a:rPr lang="es-MX" b="1" dirty="0"/>
              <a:t>sin perfume</a:t>
            </a:r>
            <a:r>
              <a:rPr lang="es-MX" dirty="0"/>
              <a:t>, ya que pueden interferir con el aroma de la comida y la bebida</a:t>
            </a:r>
            <a:r>
              <a:rPr lang="es-MX" dirty="0" smtClean="0"/>
              <a:t>. </a:t>
            </a:r>
            <a:endParaRPr lang="es-MX" dirty="0"/>
          </a:p>
        </p:txBody>
      </p:sp>
    </p:spTree>
    <p:extLst>
      <p:ext uri="{BB962C8B-B14F-4D97-AF65-F5344CB8AC3E}">
        <p14:creationId xmlns:p14="http://schemas.microsoft.com/office/powerpoint/2010/main" val="12978541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¿Cómo se utilizan los cubiertos?</a:t>
            </a:r>
            <a:endParaRPr lang="es-MX" dirty="0"/>
          </a:p>
        </p:txBody>
      </p:sp>
      <p:sp>
        <p:nvSpPr>
          <p:cNvPr id="3" name="2 Marcador de contenido"/>
          <p:cNvSpPr>
            <a:spLocks noGrp="1"/>
          </p:cNvSpPr>
          <p:nvPr>
            <p:ph idx="1"/>
          </p:nvPr>
        </p:nvSpPr>
        <p:spPr/>
        <p:txBody>
          <a:bodyPr>
            <a:normAutofit/>
          </a:bodyPr>
          <a:lstStyle/>
          <a:p>
            <a:r>
              <a:rPr lang="es-MX" sz="2000" b="1" dirty="0"/>
              <a:t>Procure utilizar los dedos </a:t>
            </a:r>
            <a:r>
              <a:rPr lang="es-MX" sz="2000" dirty="0"/>
              <a:t>y nunca toda la mano para tomar los </a:t>
            </a:r>
            <a:r>
              <a:rPr lang="es-MX" sz="2000" dirty="0" smtClean="0"/>
              <a:t>cubiertos. </a:t>
            </a:r>
          </a:p>
          <a:p>
            <a:r>
              <a:rPr lang="es-MX" sz="2000" b="1" dirty="0"/>
              <a:t>La cuchara</a:t>
            </a:r>
            <a:r>
              <a:rPr lang="es-MX" sz="2000" dirty="0"/>
              <a:t> se utiliza con la mano derecha siempre. </a:t>
            </a:r>
            <a:endParaRPr lang="es-MX" sz="2000" dirty="0"/>
          </a:p>
          <a:p>
            <a:endParaRPr lang="es-MX" sz="1100" dirty="0" smtClean="0"/>
          </a:p>
          <a:p>
            <a:endParaRPr lang="es-MX" sz="1100"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p:txBody>
      </p:sp>
      <p:pic>
        <p:nvPicPr>
          <p:cNvPr id="1026" name="Picture 2" descr="C:\Users\Raul Leal\Desktop\Nueva carpeta\cucha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212976"/>
            <a:ext cx="5142857" cy="2571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9609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¿Cómo se utilizan los cubiertos?</a:t>
            </a:r>
            <a:endParaRPr lang="es-MX" dirty="0"/>
          </a:p>
        </p:txBody>
      </p:sp>
      <p:sp>
        <p:nvSpPr>
          <p:cNvPr id="3" name="2 Marcador de contenido"/>
          <p:cNvSpPr>
            <a:spLocks noGrp="1"/>
          </p:cNvSpPr>
          <p:nvPr>
            <p:ph idx="1"/>
          </p:nvPr>
        </p:nvSpPr>
        <p:spPr/>
        <p:txBody>
          <a:bodyPr>
            <a:normAutofit/>
          </a:bodyPr>
          <a:lstStyle/>
          <a:p>
            <a:r>
              <a:rPr lang="es-MX" sz="1600" b="1" dirty="0" smtClean="0"/>
              <a:t>El </a:t>
            </a:r>
            <a:r>
              <a:rPr lang="es-MX" sz="1600" b="1" dirty="0"/>
              <a:t>tenedor</a:t>
            </a:r>
            <a:r>
              <a:rPr lang="es-MX" sz="1600" dirty="0"/>
              <a:t> si se utiliza solo, se usa con la mano derecha, al igual que la cuchara con los dedos índice, pulgar y anular. </a:t>
            </a:r>
            <a:r>
              <a:rPr lang="es-MX" sz="1600" dirty="0" smtClean="0"/>
              <a:t> </a:t>
            </a:r>
            <a:r>
              <a:rPr lang="es-MX" sz="1600" dirty="0"/>
              <a:t>Si se utiliza acompañado del cuchillo, se utiliza con la mano izquierda.</a:t>
            </a:r>
            <a:r>
              <a:rPr lang="es-MX" sz="1000" dirty="0"/>
              <a:t> </a:t>
            </a:r>
            <a:endParaRPr lang="es-MX" sz="1000" dirty="0" smtClean="0"/>
          </a:p>
          <a:p>
            <a:endParaRPr lang="es-MX" dirty="0" smtClean="0"/>
          </a:p>
          <a:p>
            <a:endParaRPr lang="es-MX" b="1" dirty="0" smtClean="0"/>
          </a:p>
          <a:p>
            <a:endParaRPr lang="es-MX" b="1" dirty="0"/>
          </a:p>
          <a:p>
            <a:endParaRPr lang="es-MX" b="1" dirty="0" smtClean="0"/>
          </a:p>
          <a:p>
            <a:endParaRPr lang="es-MX" b="1" dirty="0"/>
          </a:p>
          <a:p>
            <a:endParaRPr lang="es-MX" b="1" dirty="0" smtClean="0"/>
          </a:p>
          <a:p>
            <a:endParaRPr lang="es-MX" b="1" dirty="0"/>
          </a:p>
          <a:p>
            <a:endParaRPr lang="es-MX" b="1" dirty="0" smtClean="0"/>
          </a:p>
          <a:p>
            <a:endParaRPr lang="es-MX" b="1" dirty="0"/>
          </a:p>
          <a:p>
            <a:endParaRPr lang="es-MX" b="1" dirty="0" smtClean="0"/>
          </a:p>
          <a:p>
            <a:endParaRPr lang="es-MX" b="1" dirty="0"/>
          </a:p>
          <a:p>
            <a:endParaRPr lang="es-MX" b="1" dirty="0" smtClean="0"/>
          </a:p>
          <a:p>
            <a:endParaRPr lang="es-MX" b="1" dirty="0"/>
          </a:p>
          <a:p>
            <a:endParaRPr lang="es-MX" b="1" dirty="0" smtClean="0"/>
          </a:p>
          <a:p>
            <a:endParaRPr lang="es-MX" b="1" dirty="0" smtClean="0"/>
          </a:p>
        </p:txBody>
      </p:sp>
      <p:pic>
        <p:nvPicPr>
          <p:cNvPr id="2050" name="Picture 2" descr="C:\Users\Raul Leal\Desktop\Nueva carpeta\tened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4246" y="3501008"/>
            <a:ext cx="5142857" cy="2571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1194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¿Cómo se utilizan los cubiertos?</a:t>
            </a:r>
            <a:endParaRPr lang="es-MX" dirty="0"/>
          </a:p>
        </p:txBody>
      </p:sp>
      <p:sp>
        <p:nvSpPr>
          <p:cNvPr id="3" name="2 Marcador de contenido"/>
          <p:cNvSpPr>
            <a:spLocks noGrp="1"/>
          </p:cNvSpPr>
          <p:nvPr>
            <p:ph idx="1"/>
          </p:nvPr>
        </p:nvSpPr>
        <p:spPr>
          <a:xfrm>
            <a:off x="457199" y="1526058"/>
            <a:ext cx="8229600" cy="4525963"/>
          </a:xfrm>
        </p:spPr>
        <p:txBody>
          <a:bodyPr>
            <a:normAutofit/>
          </a:bodyPr>
          <a:lstStyle/>
          <a:p>
            <a:r>
              <a:rPr lang="es-MX" b="1" dirty="0" smtClean="0"/>
              <a:t>El </a:t>
            </a:r>
            <a:r>
              <a:rPr lang="es-MX" b="1" dirty="0"/>
              <a:t>cuchillo</a:t>
            </a:r>
            <a:r>
              <a:rPr lang="es-MX" dirty="0"/>
              <a:t> se utiliza siempre con la mano derecha y en compañía del tenedor</a:t>
            </a:r>
            <a:r>
              <a:rPr lang="es-MX" dirty="0" smtClean="0"/>
              <a:t>. </a:t>
            </a:r>
            <a:r>
              <a:rPr lang="es-MX" dirty="0"/>
              <a:t>Se utiliza para cortar alimentos, y </a:t>
            </a:r>
            <a:r>
              <a:rPr lang="es-MX" b="1" dirty="0"/>
              <a:t>nunca se lleva a la boca</a:t>
            </a:r>
            <a:r>
              <a:rPr lang="es-MX" dirty="0"/>
              <a:t>. </a:t>
            </a:r>
            <a:r>
              <a:rPr lang="es-MX" dirty="0" smtClean="0"/>
              <a:t> </a:t>
            </a:r>
          </a:p>
          <a:p>
            <a:r>
              <a:rPr lang="es-MX" dirty="0"/>
              <a:t>En todos los casos, la comida siempre se lleva a la boca, y no la boca a la comida.</a:t>
            </a:r>
            <a:endParaRPr lang="es-MX" dirty="0"/>
          </a:p>
        </p:txBody>
      </p:sp>
      <p:pic>
        <p:nvPicPr>
          <p:cNvPr id="3074" name="Picture 2" descr="C:\Users\Raul Leal\Desktop\Nueva carpeta\cuchill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571" y="3789040"/>
            <a:ext cx="5142857" cy="2571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1748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¿Cómo se utilizan los cubiertos?</a:t>
            </a:r>
            <a:endParaRPr lang="es-MX" dirty="0"/>
          </a:p>
        </p:txBody>
      </p:sp>
      <p:sp>
        <p:nvSpPr>
          <p:cNvPr id="3" name="2 Marcador de contenido"/>
          <p:cNvSpPr>
            <a:spLocks noGrp="1"/>
          </p:cNvSpPr>
          <p:nvPr>
            <p:ph idx="1"/>
          </p:nvPr>
        </p:nvSpPr>
        <p:spPr/>
        <p:txBody>
          <a:bodyPr>
            <a:normAutofit/>
          </a:bodyPr>
          <a:lstStyle/>
          <a:p>
            <a:r>
              <a:rPr lang="es-MX" dirty="0"/>
              <a:t>Una vez que hemos </a:t>
            </a:r>
            <a:r>
              <a:rPr lang="es-MX" dirty="0" smtClean="0"/>
              <a:t>utilizado </a:t>
            </a:r>
            <a:r>
              <a:rPr lang="es-MX" b="1" dirty="0" smtClean="0"/>
              <a:t>un </a:t>
            </a:r>
            <a:r>
              <a:rPr lang="es-MX" b="1" dirty="0"/>
              <a:t>cubierto nunca vuelve a apoyarse en el mantel ni se deposita en otro sitio que no sea el plato</a:t>
            </a:r>
            <a:r>
              <a:rPr lang="es-MX" dirty="0"/>
              <a:t>. </a:t>
            </a:r>
            <a:r>
              <a:rPr lang="es-MX" dirty="0" smtClean="0"/>
              <a:t> </a:t>
            </a:r>
          </a:p>
          <a:p>
            <a:r>
              <a:rPr lang="es-MX" dirty="0"/>
              <a:t>Si hemos terminado el plato</a:t>
            </a:r>
            <a:r>
              <a:rPr lang="es-MX" b="1" dirty="0"/>
              <a:t>, dejaremos los cubiertos juntos en paralelo, sobre el </a:t>
            </a:r>
            <a:r>
              <a:rPr lang="es-MX" b="1" dirty="0" smtClean="0"/>
              <a:t>plato</a:t>
            </a:r>
            <a:r>
              <a:rPr lang="es-MX" dirty="0" smtClean="0"/>
              <a:t>.</a:t>
            </a:r>
          </a:p>
          <a:p>
            <a:r>
              <a:rPr lang="es-MX" b="1" dirty="0"/>
              <a:t>En el caso de que un cubierto se caiga al suelo</a:t>
            </a:r>
            <a:r>
              <a:rPr lang="es-MX" dirty="0"/>
              <a:t>, lo mejor es solicitar otro pero no limpiarlo con la servilleta, el mantel o cualquier otro elemento</a:t>
            </a:r>
            <a:r>
              <a:rPr lang="es-MX" dirty="0" smtClean="0"/>
              <a:t>.</a:t>
            </a:r>
          </a:p>
          <a:p>
            <a:r>
              <a:rPr lang="es-MX" dirty="0"/>
              <a:t>Los cubiertos propios nunca se utilizan para "acceder" o tomar alimentos de recipientes comunes (fuentes, ensaladeras, salseras, etc</a:t>
            </a:r>
            <a:r>
              <a:rPr lang="es-MX" dirty="0" smtClean="0"/>
              <a:t>.)  </a:t>
            </a:r>
            <a:endParaRPr lang="es-MX" dirty="0"/>
          </a:p>
        </p:txBody>
      </p:sp>
    </p:spTree>
    <p:extLst>
      <p:ext uri="{BB962C8B-B14F-4D97-AF65-F5344CB8AC3E}">
        <p14:creationId xmlns:p14="http://schemas.microsoft.com/office/powerpoint/2010/main" val="258366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Clasificación de los Protocolos</a:t>
            </a:r>
            <a:endParaRPr lang="es-MX" dirty="0"/>
          </a:p>
        </p:txBody>
      </p:sp>
      <p:sp>
        <p:nvSpPr>
          <p:cNvPr id="3" name="2 Marcador de contenido"/>
          <p:cNvSpPr>
            <a:spLocks noGrp="1"/>
          </p:cNvSpPr>
          <p:nvPr>
            <p:ph idx="1"/>
          </p:nvPr>
        </p:nvSpPr>
        <p:spPr>
          <a:xfrm>
            <a:off x="457200" y="1600201"/>
            <a:ext cx="8229600" cy="532655"/>
          </a:xfrm>
        </p:spPr>
        <p:txBody>
          <a:bodyPr/>
          <a:lstStyle/>
          <a:p>
            <a:r>
              <a:rPr lang="es-MX" dirty="0" smtClean="0"/>
              <a:t>Existen diferentes tipos de Protocolos </a:t>
            </a:r>
            <a:endParaRPr lang="es-MX" dirty="0"/>
          </a:p>
        </p:txBody>
      </p:sp>
      <p:sp>
        <p:nvSpPr>
          <p:cNvPr id="4" name="3 CuadroTexto"/>
          <p:cNvSpPr txBox="1"/>
          <p:nvPr/>
        </p:nvSpPr>
        <p:spPr>
          <a:xfrm>
            <a:off x="2483768" y="2564904"/>
            <a:ext cx="4032448"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s-MX" dirty="0" smtClean="0">
                <a:latin typeface="Arial" pitchFamily="34" charset="0"/>
                <a:ea typeface="Tahoma" pitchFamily="34" charset="0"/>
                <a:cs typeface="Arial" pitchFamily="34" charset="0"/>
              </a:rPr>
              <a:t>Protocolo Civil</a:t>
            </a:r>
            <a:endParaRPr lang="es-MX" dirty="0">
              <a:latin typeface="Arial" pitchFamily="34" charset="0"/>
              <a:ea typeface="Tahoma" pitchFamily="34" charset="0"/>
              <a:cs typeface="Arial" pitchFamily="34" charset="0"/>
            </a:endParaRPr>
          </a:p>
        </p:txBody>
      </p:sp>
      <p:sp>
        <p:nvSpPr>
          <p:cNvPr id="5" name="4 CuadroTexto"/>
          <p:cNvSpPr txBox="1"/>
          <p:nvPr/>
        </p:nvSpPr>
        <p:spPr>
          <a:xfrm>
            <a:off x="2483768" y="3239791"/>
            <a:ext cx="4032448"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s-MX" dirty="0" smtClean="0">
                <a:latin typeface="Arial" pitchFamily="34" charset="0"/>
                <a:ea typeface="Tahoma" pitchFamily="34" charset="0"/>
                <a:cs typeface="Arial" pitchFamily="34" charset="0"/>
              </a:rPr>
              <a:t>Protocolo Militar</a:t>
            </a:r>
            <a:endParaRPr lang="es-MX" dirty="0">
              <a:latin typeface="Arial" pitchFamily="34" charset="0"/>
              <a:ea typeface="Tahoma" pitchFamily="34" charset="0"/>
              <a:cs typeface="Arial" pitchFamily="34" charset="0"/>
            </a:endParaRPr>
          </a:p>
        </p:txBody>
      </p:sp>
      <p:sp>
        <p:nvSpPr>
          <p:cNvPr id="6" name="5 CuadroTexto"/>
          <p:cNvSpPr txBox="1"/>
          <p:nvPr/>
        </p:nvSpPr>
        <p:spPr>
          <a:xfrm>
            <a:off x="2483768" y="3964414"/>
            <a:ext cx="4032448"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s-MX" dirty="0" smtClean="0">
                <a:latin typeface="Arial" pitchFamily="34" charset="0"/>
                <a:ea typeface="Tahoma" pitchFamily="34" charset="0"/>
                <a:cs typeface="Arial" pitchFamily="34" charset="0"/>
              </a:rPr>
              <a:t>Protocolo Eclesiástico</a:t>
            </a:r>
            <a:endParaRPr lang="es-MX" dirty="0">
              <a:latin typeface="Arial" pitchFamily="34" charset="0"/>
              <a:ea typeface="Tahoma" pitchFamily="34" charset="0"/>
              <a:cs typeface="Arial" pitchFamily="34" charset="0"/>
            </a:endParaRPr>
          </a:p>
        </p:txBody>
      </p:sp>
      <p:sp>
        <p:nvSpPr>
          <p:cNvPr id="7" name="6 CuadroTexto"/>
          <p:cNvSpPr txBox="1"/>
          <p:nvPr/>
        </p:nvSpPr>
        <p:spPr>
          <a:xfrm>
            <a:off x="2483768" y="4612486"/>
            <a:ext cx="4032448"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s-MX" dirty="0" smtClean="0">
                <a:latin typeface="Arial" pitchFamily="34" charset="0"/>
                <a:ea typeface="Tahoma" pitchFamily="34" charset="0"/>
                <a:cs typeface="Arial" pitchFamily="34" charset="0"/>
              </a:rPr>
              <a:t>Protocolo Diplomáticos</a:t>
            </a:r>
            <a:endParaRPr lang="es-MX" dirty="0">
              <a:latin typeface="Arial" pitchFamily="34" charset="0"/>
              <a:ea typeface="Tahoma" pitchFamily="34" charset="0"/>
              <a:cs typeface="Arial" pitchFamily="34" charset="0"/>
            </a:endParaRPr>
          </a:p>
        </p:txBody>
      </p:sp>
    </p:spTree>
    <p:extLst>
      <p:ext uri="{BB962C8B-B14F-4D97-AF65-F5344CB8AC3E}">
        <p14:creationId xmlns:p14="http://schemas.microsoft.com/office/powerpoint/2010/main" val="39947727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Protocolo Civil</a:t>
            </a:r>
            <a:endParaRPr lang="es-MX" dirty="0"/>
          </a:p>
        </p:txBody>
      </p:sp>
      <p:sp>
        <p:nvSpPr>
          <p:cNvPr id="3" name="2 Marcador de contenido"/>
          <p:cNvSpPr>
            <a:spLocks noGrp="1"/>
          </p:cNvSpPr>
          <p:nvPr>
            <p:ph idx="1"/>
          </p:nvPr>
        </p:nvSpPr>
        <p:spPr/>
        <p:txBody>
          <a:bodyPr/>
          <a:lstStyle/>
          <a:p>
            <a:pPr marL="0" indent="0" algn="ctr">
              <a:buNone/>
            </a:pPr>
            <a:endParaRPr lang="es-MX" dirty="0" smtClean="0"/>
          </a:p>
          <a:p>
            <a:pPr marL="0" indent="0" algn="ctr">
              <a:buNone/>
            </a:pPr>
            <a:endParaRPr lang="es-MX" dirty="0"/>
          </a:p>
          <a:p>
            <a:pPr marL="0" indent="0" algn="ctr">
              <a:buNone/>
            </a:pPr>
            <a:r>
              <a:rPr lang="es-MX" dirty="0" smtClean="0"/>
              <a:t>Es la regla y normativas implementadas para actos públicos y diplomáticos del estado, que determinan la jerarquización de personalidades civiles</a:t>
            </a:r>
            <a:endParaRPr lang="es-MX" dirty="0"/>
          </a:p>
        </p:txBody>
      </p:sp>
    </p:spTree>
    <p:extLst>
      <p:ext uri="{BB962C8B-B14F-4D97-AF65-F5344CB8AC3E}">
        <p14:creationId xmlns:p14="http://schemas.microsoft.com/office/powerpoint/2010/main" val="3964550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Protocolo Militar</a:t>
            </a:r>
            <a:endParaRPr lang="es-MX" dirty="0"/>
          </a:p>
        </p:txBody>
      </p:sp>
      <p:sp>
        <p:nvSpPr>
          <p:cNvPr id="3" name="2 Marcador de contenido"/>
          <p:cNvSpPr>
            <a:spLocks noGrp="1"/>
          </p:cNvSpPr>
          <p:nvPr>
            <p:ph idx="1"/>
          </p:nvPr>
        </p:nvSpPr>
        <p:spPr/>
        <p:txBody>
          <a:bodyPr/>
          <a:lstStyle/>
          <a:p>
            <a:pPr marL="0" indent="0" algn="ctr">
              <a:buNone/>
            </a:pPr>
            <a:endParaRPr lang="es-MX" dirty="0" smtClean="0"/>
          </a:p>
          <a:p>
            <a:pPr marL="0" indent="0" algn="ctr">
              <a:buNone/>
            </a:pPr>
            <a:endParaRPr lang="es-MX" dirty="0"/>
          </a:p>
          <a:p>
            <a:pPr marL="0" indent="0" algn="ctr">
              <a:buNone/>
            </a:pPr>
            <a:r>
              <a:rPr lang="es-MX" dirty="0" smtClean="0"/>
              <a:t>Son reglas que determinan el orden de jerarquización, en todos aquellos actos de historia, militar u oficial.</a:t>
            </a:r>
            <a:endParaRPr lang="es-MX" dirty="0"/>
          </a:p>
        </p:txBody>
      </p:sp>
    </p:spTree>
    <p:extLst>
      <p:ext uri="{BB962C8B-B14F-4D97-AF65-F5344CB8AC3E}">
        <p14:creationId xmlns:p14="http://schemas.microsoft.com/office/powerpoint/2010/main" val="3694488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Protocolo Eclesiástico</a:t>
            </a:r>
            <a:endParaRPr lang="es-MX" dirty="0"/>
          </a:p>
        </p:txBody>
      </p:sp>
      <p:sp>
        <p:nvSpPr>
          <p:cNvPr id="3" name="2 Marcador de contenido"/>
          <p:cNvSpPr>
            <a:spLocks noGrp="1"/>
          </p:cNvSpPr>
          <p:nvPr>
            <p:ph idx="1"/>
          </p:nvPr>
        </p:nvSpPr>
        <p:spPr/>
        <p:txBody>
          <a:bodyPr/>
          <a:lstStyle/>
          <a:p>
            <a:pPr marL="0" indent="0" algn="ctr">
              <a:buNone/>
            </a:pPr>
            <a:endParaRPr lang="es-MX" dirty="0" smtClean="0"/>
          </a:p>
          <a:p>
            <a:pPr marL="0" indent="0" algn="ctr">
              <a:buNone/>
            </a:pPr>
            <a:endParaRPr lang="es-MX" dirty="0"/>
          </a:p>
          <a:p>
            <a:pPr marL="0" indent="0" algn="ctr">
              <a:buNone/>
            </a:pPr>
            <a:r>
              <a:rPr lang="es-MX" dirty="0" smtClean="0"/>
              <a:t>Son las normativas que rigen los actos y celebraciones litúrgicas.</a:t>
            </a:r>
            <a:endParaRPr lang="es-MX" dirty="0"/>
          </a:p>
        </p:txBody>
      </p:sp>
    </p:spTree>
    <p:extLst>
      <p:ext uri="{BB962C8B-B14F-4D97-AF65-F5344CB8AC3E}">
        <p14:creationId xmlns:p14="http://schemas.microsoft.com/office/powerpoint/2010/main" val="42093306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Protocolo Diplomático</a:t>
            </a:r>
            <a:endParaRPr lang="es-MX" dirty="0"/>
          </a:p>
        </p:txBody>
      </p:sp>
      <p:sp>
        <p:nvSpPr>
          <p:cNvPr id="3" name="2 Marcador de contenido"/>
          <p:cNvSpPr>
            <a:spLocks noGrp="1"/>
          </p:cNvSpPr>
          <p:nvPr>
            <p:ph idx="1"/>
          </p:nvPr>
        </p:nvSpPr>
        <p:spPr/>
        <p:txBody>
          <a:bodyPr/>
          <a:lstStyle/>
          <a:p>
            <a:pPr marL="0" indent="0" algn="ctr">
              <a:buNone/>
            </a:pPr>
            <a:endParaRPr lang="es-MX" dirty="0" smtClean="0"/>
          </a:p>
          <a:p>
            <a:pPr marL="0" indent="0" algn="ctr">
              <a:buNone/>
            </a:pPr>
            <a:endParaRPr lang="es-MX" dirty="0"/>
          </a:p>
          <a:p>
            <a:pPr marL="0" indent="0" algn="ctr">
              <a:buNone/>
            </a:pPr>
            <a:r>
              <a:rPr lang="es-MX" dirty="0" smtClean="0"/>
              <a:t>Son reglas y formalidades que se realizan concernientes a las ceremonias diplomáticas entre autoridades de los estados.</a:t>
            </a:r>
            <a:endParaRPr lang="es-MX" dirty="0"/>
          </a:p>
        </p:txBody>
      </p:sp>
    </p:spTree>
    <p:extLst>
      <p:ext uri="{BB962C8B-B14F-4D97-AF65-F5344CB8AC3E}">
        <p14:creationId xmlns:p14="http://schemas.microsoft.com/office/powerpoint/2010/main" val="2411825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Partes del Protocolo</a:t>
            </a:r>
            <a:endParaRPr lang="es-MX" dirty="0"/>
          </a:p>
        </p:txBody>
      </p:sp>
      <p:sp>
        <p:nvSpPr>
          <p:cNvPr id="3" name="2 Marcador de contenido"/>
          <p:cNvSpPr>
            <a:spLocks noGrp="1"/>
          </p:cNvSpPr>
          <p:nvPr>
            <p:ph idx="1"/>
          </p:nvPr>
        </p:nvSpPr>
        <p:spPr>
          <a:xfrm>
            <a:off x="457200" y="2060848"/>
            <a:ext cx="8229600" cy="4065315"/>
          </a:xfrm>
        </p:spPr>
        <p:txBody>
          <a:bodyPr/>
          <a:lstStyle/>
          <a:p>
            <a:r>
              <a:rPr lang="es-MX" dirty="0" smtClean="0"/>
              <a:t>Saludo y Presentaciones</a:t>
            </a:r>
          </a:p>
          <a:p>
            <a:r>
              <a:rPr lang="es-MX" dirty="0" smtClean="0"/>
              <a:t>El anfitrión </a:t>
            </a:r>
          </a:p>
          <a:p>
            <a:r>
              <a:rPr lang="es-MX" dirty="0" smtClean="0"/>
              <a:t>El invitado</a:t>
            </a:r>
          </a:p>
          <a:p>
            <a:r>
              <a:rPr lang="es-MX" dirty="0" smtClean="0"/>
              <a:t>La precedencia </a:t>
            </a:r>
          </a:p>
          <a:p>
            <a:r>
              <a:rPr lang="es-MX" dirty="0" smtClean="0"/>
              <a:t>La mesa (comportamiento y utilización y ubicación de cubiertos</a:t>
            </a:r>
          </a:p>
        </p:txBody>
      </p:sp>
    </p:spTree>
    <p:extLst>
      <p:ext uri="{BB962C8B-B14F-4D97-AF65-F5344CB8AC3E}">
        <p14:creationId xmlns:p14="http://schemas.microsoft.com/office/powerpoint/2010/main" val="9441657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jecutivo">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jecutiv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j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2414</TotalTime>
  <Words>1830</Words>
  <Application>Microsoft Office PowerPoint</Application>
  <PresentationFormat>Presentación en pantalla (4:3)</PresentationFormat>
  <Paragraphs>181</Paragraphs>
  <Slides>38</Slides>
  <Notes>0</Notes>
  <HiddenSlides>0</HiddenSlides>
  <MMClips>0</MMClips>
  <ScaleCrop>false</ScaleCrop>
  <HeadingPairs>
    <vt:vector size="4" baseType="variant">
      <vt:variant>
        <vt:lpstr>Tema</vt:lpstr>
      </vt:variant>
      <vt:variant>
        <vt:i4>1</vt:i4>
      </vt:variant>
      <vt:variant>
        <vt:lpstr>Títulos de diapositiva</vt:lpstr>
      </vt:variant>
      <vt:variant>
        <vt:i4>38</vt:i4>
      </vt:variant>
    </vt:vector>
  </HeadingPairs>
  <TitlesOfParts>
    <vt:vector size="39" baseType="lpstr">
      <vt:lpstr>Ejecutivo</vt:lpstr>
      <vt:lpstr>Etiqueta y Protocolo</vt:lpstr>
      <vt:lpstr>Etiqueta</vt:lpstr>
      <vt:lpstr>Protocolo</vt:lpstr>
      <vt:lpstr>Clasificación de los Protocolos</vt:lpstr>
      <vt:lpstr>Protocolo Civil</vt:lpstr>
      <vt:lpstr>Protocolo Militar</vt:lpstr>
      <vt:lpstr>Protocolo Eclesiástico</vt:lpstr>
      <vt:lpstr>Protocolo Diplomático</vt:lpstr>
      <vt:lpstr>Partes del Protocolo</vt:lpstr>
      <vt:lpstr>SALUDO</vt:lpstr>
      <vt:lpstr>Saludo</vt:lpstr>
      <vt:lpstr>Saludo (Como dar la mano correctamente)</vt:lpstr>
      <vt:lpstr>Saludo Correcto</vt:lpstr>
      <vt:lpstr>Saludo Correcto</vt:lpstr>
      <vt:lpstr>Saludo Correcto ¿Se le da de la misma manera  la mano a un hombre que a una mujer?</vt:lpstr>
      <vt:lpstr>Saludo Situaciones Especiales</vt:lpstr>
      <vt:lpstr>PRESENTACIONES</vt:lpstr>
      <vt:lpstr>Las Presentaciones</vt:lpstr>
      <vt:lpstr>Las Presentaciones</vt:lpstr>
      <vt:lpstr>¿ Cómo realizamos las presentaciones ?</vt:lpstr>
      <vt:lpstr>Momento incómodo</vt:lpstr>
      <vt:lpstr>POSTURA CORRECTA</vt:lpstr>
      <vt:lpstr>Postura Correcta</vt:lpstr>
      <vt:lpstr>Postura Correcta</vt:lpstr>
      <vt:lpstr>Postura Correcta</vt:lpstr>
      <vt:lpstr>Postura Correcta</vt:lpstr>
      <vt:lpstr>Comunicación no verbal</vt:lpstr>
      <vt:lpstr>Comunicación no verbal</vt:lpstr>
      <vt:lpstr>Mesa</vt:lpstr>
      <vt:lpstr>Clasificación</vt:lpstr>
      <vt:lpstr>El Mantel</vt:lpstr>
      <vt:lpstr>Cubiertos</vt:lpstr>
      <vt:lpstr>Acomodo de cubiertos</vt:lpstr>
      <vt:lpstr>Decoración de la mesa</vt:lpstr>
      <vt:lpstr>¿Cómo se utilizan los cubiertos?</vt:lpstr>
      <vt:lpstr>¿Cómo se utilizan los cubiertos?</vt:lpstr>
      <vt:lpstr>¿Cómo se utilizan los cubiertos?</vt:lpstr>
      <vt:lpstr>¿Cómo se utilizan los cubiertos?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Etiqueta y Protocolo</dc:title>
  <dc:creator>Raul Leal</dc:creator>
  <cp:lastModifiedBy>Raul Leal</cp:lastModifiedBy>
  <cp:revision>17</cp:revision>
  <dcterms:created xsi:type="dcterms:W3CDTF">2014-03-26T00:09:35Z</dcterms:created>
  <dcterms:modified xsi:type="dcterms:W3CDTF">2014-04-10T13:32:56Z</dcterms:modified>
</cp:coreProperties>
</file>