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1"/>
  </p:notesMasterIdLst>
  <p:sldIdLst>
    <p:sldId id="256" r:id="rId3"/>
    <p:sldId id="259" r:id="rId4"/>
    <p:sldId id="260" r:id="rId5"/>
    <p:sldId id="257" r:id="rId6"/>
    <p:sldId id="261" r:id="rId7"/>
    <p:sldId id="258"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C72907D-7CA0-4153-BFE7-213A967F8A57}">
          <p14:sldIdLst>
            <p14:sldId id="256"/>
            <p14:sldId id="259"/>
            <p14:sldId id="260"/>
            <p14:sldId id="257"/>
            <p14:sldId id="261"/>
            <p14:sldId id="258"/>
            <p14:sldId id="262"/>
            <p14:sldId id="263"/>
            <p14:sldId id="264"/>
            <p14:sldId id="265"/>
            <p14:sldId id="266"/>
            <p14:sldId id="267"/>
            <p14:sldId id="268"/>
            <p14:sldId id="269"/>
            <p14:sldId id="270"/>
            <p14:sldId id="271"/>
            <p14:sldId id="273"/>
            <p14:sldId id="274"/>
            <p14:sldId id="275"/>
            <p14:sldId id="276"/>
            <p14:sldId id="277"/>
            <p14:sldId id="278"/>
            <p14:sldId id="279"/>
            <p14:sldId id="280"/>
            <p14:sldId id="281"/>
          </p14:sldIdLst>
        </p14:section>
        <p14:section name="Sección sin título" id="{EF183CF2-026D-4EEA-B3A7-74BC731E5A9B}">
          <p14:sldIdLst>
            <p14:sldId id="283"/>
            <p14:sldId id="284"/>
            <p14:sldId id="285"/>
            <p14:sldId id="286"/>
            <p14:sldId id="287"/>
            <p14:sldId id="288"/>
            <p14:sldId id="289"/>
            <p14:sldId id="290"/>
            <p14:sldId id="291"/>
            <p14:sldId id="292"/>
            <p14:sldId id="293"/>
            <p14:sldId id="294"/>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p:scale>
          <a:sx n="94" d="100"/>
          <a:sy n="94" d="100"/>
        </p:scale>
        <p:origin x="-882"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DC8AD-3B0A-441E-8B5B-A839294E707E}" type="datetimeFigureOut">
              <a:rPr lang="es-MX" smtClean="0"/>
              <a:t>07/05/2014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D03D5-BBCA-4059-A38B-0AB59F4C77FE}" type="slidenum">
              <a:rPr lang="es-MX" smtClean="0"/>
              <a:t>‹Nº›</a:t>
            </a:fld>
            <a:endParaRPr lang="es-MX"/>
          </a:p>
        </p:txBody>
      </p:sp>
    </p:spTree>
    <p:extLst>
      <p:ext uri="{BB962C8B-B14F-4D97-AF65-F5344CB8AC3E}">
        <p14:creationId xmlns:p14="http://schemas.microsoft.com/office/powerpoint/2010/main" val="67121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31C64-32B5-400A-9FC4-696066EE5707}" type="slidenum">
              <a:rPr lang="es-MX" smtClean="0"/>
              <a:t>19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F061CBD-2E92-46DA-AF1B-C2C07D3D8239}" type="datetimeFigureOut">
              <a:rPr lang="es-MX" smtClean="0"/>
              <a:t>07/05/2014</a:t>
            </a:fld>
            <a:endParaRPr lang="es-MX"/>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9028DEE-D5A7-43E7-ADFE-D9B8080A7B77}" type="slidenum">
              <a:rPr lang="es-MX" smtClean="0"/>
              <a:t>‹Nº›</a:t>
            </a:fld>
            <a:endParaRPr lang="es-MX"/>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MX"/>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F061CBD-2E92-46DA-AF1B-C2C07D3D8239}" type="datetimeFigureOut">
              <a:rPr lang="es-MX" smtClean="0"/>
              <a:t>07/05/2014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028DEE-D5A7-43E7-ADFE-D9B8080A7B77}"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061CBD-2E92-46DA-AF1B-C2C07D3D8239}" type="datetimeFigureOut">
              <a:rPr lang="es-MX" smtClean="0"/>
              <a:t>07/05/2014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9028DEE-D5A7-43E7-ADFE-D9B8080A7B77}"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á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Rectá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_tradnl" smtClean="0"/>
              <a:t>Haga clic para modificar el estilo de subtítulo del patrón</a:t>
            </a:r>
            <a:endParaRPr kumimoji="0" lang="en-US"/>
          </a:p>
        </p:txBody>
      </p:sp>
      <p:sp>
        <p:nvSpPr>
          <p:cNvPr id="28" name="Marcador de fecha 27"/>
          <p:cNvSpPr>
            <a:spLocks noGrp="1"/>
          </p:cNvSpPr>
          <p:nvPr>
            <p:ph type="dt" sz="half" idx="10"/>
          </p:nvPr>
        </p:nvSpPr>
        <p:spPr/>
        <p:txBody>
          <a:bodyPr/>
          <a:lstStyle/>
          <a:p>
            <a:fld id="{5B4EF809-8D8F-0943-9637-7CC66776ED11}" type="datetimeFigureOut">
              <a:rPr lang="es-ES" smtClean="0"/>
              <a:pPr/>
              <a:t>07/05/2014</a:t>
            </a:fld>
            <a:endParaRPr lang="es-ES"/>
          </a:p>
        </p:txBody>
      </p:sp>
      <p:sp>
        <p:nvSpPr>
          <p:cNvPr id="17" name="Marcador de pie de página 16"/>
          <p:cNvSpPr>
            <a:spLocks noGrp="1"/>
          </p:cNvSpPr>
          <p:nvPr>
            <p:ph type="ftr" sz="quarter" idx="11"/>
          </p:nvPr>
        </p:nvSpPr>
        <p:spPr/>
        <p:txBody>
          <a:bodyPr/>
          <a:lstStyle/>
          <a:p>
            <a:endParaRPr lang="es-ES"/>
          </a:p>
        </p:txBody>
      </p:sp>
      <p:sp>
        <p:nvSpPr>
          <p:cNvPr id="7" name="Conector rec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9" name="Marcador de número de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CE2876D-5394-9D4A-AF88-7DC2B361BBC3}" type="slidenum">
              <a:rPr lang="es-ES" smtClean="0">
                <a:solidFill>
                  <a:srgbClr val="8CADAE">
                    <a:shade val="75000"/>
                  </a:srgbClr>
                </a:solidFill>
              </a:rPr>
              <a:pPr/>
              <a:t>‹Nº›</a:t>
            </a:fld>
            <a:endParaRPr lang="es-ES">
              <a:solidFill>
                <a:srgbClr val="8CADAE">
                  <a:shade val="75000"/>
                </a:srgbClr>
              </a:solidFill>
            </a:endParaRPr>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_tradnl" smtClean="0"/>
              <a:t>Clic para editar título</a:t>
            </a:r>
            <a:endParaRPr kumimoji="0" lang="en-US"/>
          </a:p>
        </p:txBody>
      </p:sp>
    </p:spTree>
    <p:extLst>
      <p:ext uri="{BB962C8B-B14F-4D97-AF65-F5344CB8AC3E}">
        <p14:creationId xmlns:p14="http://schemas.microsoft.com/office/powerpoint/2010/main" val="19970708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es-ES_tradnl" smtClean="0"/>
              <a:t>Clic para editar título</a:t>
            </a:r>
            <a:endParaRPr kumimoji="0" lang="en-US"/>
          </a:p>
        </p:txBody>
      </p:sp>
      <p:sp>
        <p:nvSpPr>
          <p:cNvPr id="4" name="Marcador de fecha 3"/>
          <p:cNvSpPr>
            <a:spLocks noGrp="1"/>
          </p:cNvSpPr>
          <p:nvPr>
            <p:ph type="dt" sz="half" idx="10"/>
          </p:nvPr>
        </p:nvSpPr>
        <p:spPr/>
        <p:txBody>
          <a:bodyPr/>
          <a:lstStyle/>
          <a:p>
            <a:fld id="{5B4EF809-8D8F-0943-9637-7CC66776ED11}" type="datetimeFigureOut">
              <a:rPr lang="es-ES" smtClean="0"/>
              <a:pPr/>
              <a:t>07/05/2014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4361688" y="1026372"/>
            <a:ext cx="457200" cy="441325"/>
          </a:xfrm>
        </p:spPr>
        <p:txBody>
          <a:bodyPr/>
          <a:lstStyle/>
          <a:p>
            <a:fld id="{8CE2876D-5394-9D4A-AF88-7DC2B361BBC3}" type="slidenum">
              <a:rPr lang="es-ES" smtClean="0">
                <a:solidFill>
                  <a:srgbClr val="8CADAE">
                    <a:shade val="75000"/>
                  </a:srgbClr>
                </a:solidFill>
              </a:rPr>
              <a:pPr/>
              <a:t>‹Nº›</a:t>
            </a:fld>
            <a:endParaRPr lang="es-ES">
              <a:solidFill>
                <a:srgbClr val="8CADAE">
                  <a:shade val="75000"/>
                </a:srgbClr>
              </a:solidFill>
            </a:endParaRPr>
          </a:p>
        </p:txBody>
      </p:sp>
      <p:sp>
        <p:nvSpPr>
          <p:cNvPr id="8" name="Marcador de contenido 7"/>
          <p:cNvSpPr>
            <a:spLocks noGrp="1"/>
          </p:cNvSpPr>
          <p:nvPr>
            <p:ph sz="quarter" idx="1"/>
          </p:nvPr>
        </p:nvSpPr>
        <p:spPr>
          <a:xfrm>
            <a:off x="301752" y="1527048"/>
            <a:ext cx="8503920" cy="45720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Tree>
    <p:extLst>
      <p:ext uri="{BB962C8B-B14F-4D97-AF65-F5344CB8AC3E}">
        <p14:creationId xmlns:p14="http://schemas.microsoft.com/office/powerpoint/2010/main" val="145225279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Rectá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á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á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á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Rectá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3" name="Marcador de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_tradnl" smtClean="0"/>
              <a:t>Haga clic para modificar el estilo de texto del patrón</a:t>
            </a:r>
          </a:p>
        </p:txBody>
      </p:sp>
      <p:sp>
        <p:nvSpPr>
          <p:cNvPr id="13" name="Rectá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Rectá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ES"/>
          </a:p>
        </p:txBody>
      </p:sp>
      <p:sp>
        <p:nvSpPr>
          <p:cNvPr id="4" name="Marcador de fecha 3"/>
          <p:cNvSpPr>
            <a:spLocks noGrp="1"/>
          </p:cNvSpPr>
          <p:nvPr>
            <p:ph type="dt" sz="half" idx="10"/>
          </p:nvPr>
        </p:nvSpPr>
        <p:spPr/>
        <p:txBody>
          <a:bodyPr/>
          <a:lstStyle/>
          <a:p>
            <a:fld id="{5B4EF809-8D8F-0943-9637-7CC66776ED11}" type="datetimeFigureOut">
              <a:rPr lang="es-ES" smtClean="0"/>
              <a:pPr/>
              <a:t>07/05/2014</a:t>
            </a:fld>
            <a:endParaRPr lang="es-ES"/>
          </a:p>
        </p:txBody>
      </p:sp>
      <p:sp>
        <p:nvSpPr>
          <p:cNvPr id="8" name="Conector rec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6" name="Marcador de número de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CE2876D-5394-9D4A-AF88-7DC2B361BBC3}" type="slidenum">
              <a:rPr lang="es-ES" smtClean="0">
                <a:solidFill>
                  <a:srgbClr val="8CADAE">
                    <a:shade val="75000"/>
                  </a:srgbClr>
                </a:solidFill>
              </a:rPr>
              <a:pPr/>
              <a:t>‹Nº›</a:t>
            </a:fld>
            <a:endParaRPr lang="es-ES">
              <a:solidFill>
                <a:srgbClr val="8CADAE">
                  <a:shade val="75000"/>
                </a:srgbClr>
              </a:solidFill>
            </a:endParaRPr>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_tradnl" smtClean="0"/>
              <a:t>Clic para editar título</a:t>
            </a:r>
            <a:endParaRPr kumimoji="0" lang="en-US"/>
          </a:p>
        </p:txBody>
      </p:sp>
    </p:spTree>
    <p:extLst>
      <p:ext uri="{BB962C8B-B14F-4D97-AF65-F5344CB8AC3E}">
        <p14:creationId xmlns:p14="http://schemas.microsoft.com/office/powerpoint/2010/main" val="23232313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es-ES_tradnl" smtClean="0"/>
              <a:t>Clic para editar título</a:t>
            </a:r>
            <a:endParaRPr kumimoji="0" lang="en-US"/>
          </a:p>
        </p:txBody>
      </p:sp>
      <p:sp>
        <p:nvSpPr>
          <p:cNvPr id="5" name="Marcador de fecha 4"/>
          <p:cNvSpPr>
            <a:spLocks noGrp="1"/>
          </p:cNvSpPr>
          <p:nvPr>
            <p:ph type="dt" sz="half" idx="10"/>
          </p:nvPr>
        </p:nvSpPr>
        <p:spPr>
          <a:xfrm>
            <a:off x="5791200" y="6409944"/>
            <a:ext cx="3044952" cy="365760"/>
          </a:xfrm>
        </p:spPr>
        <p:txBody>
          <a:bodyPr/>
          <a:lstStyle/>
          <a:p>
            <a:fld id="{5B4EF809-8D8F-0943-9637-7CC66776ED11}" type="datetimeFigureOut">
              <a:rPr lang="es-ES" smtClean="0"/>
              <a:pPr/>
              <a:t>07/05/2014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E2876D-5394-9D4A-AF88-7DC2B361BBC3}" type="slidenum">
              <a:rPr lang="es-ES" smtClean="0">
                <a:solidFill>
                  <a:srgbClr val="8CADAE">
                    <a:shade val="75000"/>
                  </a:srgbClr>
                </a:solidFill>
              </a:rPr>
              <a:pPr/>
              <a:t>‹Nº›</a:t>
            </a:fld>
            <a:endParaRPr lang="es-ES">
              <a:solidFill>
                <a:srgbClr val="8CADAE">
                  <a:shade val="75000"/>
                </a:srgbClr>
              </a:solidFill>
            </a:endParaRPr>
          </a:p>
        </p:txBody>
      </p:sp>
      <p:sp>
        <p:nvSpPr>
          <p:cNvPr id="8" name="Conector rec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Marcador de contenido 9"/>
          <p:cNvSpPr>
            <a:spLocks noGrp="1"/>
          </p:cNvSpPr>
          <p:nvPr>
            <p:ph sz="half" idx="1"/>
          </p:nvPr>
        </p:nvSpPr>
        <p:spPr>
          <a:xfrm>
            <a:off x="301752" y="1371600"/>
            <a:ext cx="4038600" cy="4681728"/>
          </a:xfrm>
        </p:spPr>
        <p:txBody>
          <a:bodyPr/>
          <a:lstStyle>
            <a:lvl1pPr>
              <a:defRPr sz="2500"/>
            </a:lvl1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12" name="Marcador de contenido 11"/>
          <p:cNvSpPr>
            <a:spLocks noGrp="1"/>
          </p:cNvSpPr>
          <p:nvPr>
            <p:ph sz="half" idx="2"/>
          </p:nvPr>
        </p:nvSpPr>
        <p:spPr>
          <a:xfrm>
            <a:off x="4800600" y="1371600"/>
            <a:ext cx="4038600" cy="4681728"/>
          </a:xfrm>
        </p:spPr>
        <p:txBody>
          <a:bodyPr/>
          <a:lstStyle>
            <a:lvl1pPr>
              <a:defRPr sz="2500"/>
            </a:lvl1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Tree>
    <p:extLst>
      <p:ext uri="{BB962C8B-B14F-4D97-AF65-F5344CB8AC3E}">
        <p14:creationId xmlns:p14="http://schemas.microsoft.com/office/powerpoint/2010/main" val="35879479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Conector rec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0" name="Rectá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á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1" name="Rectá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2" name="Rectá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1" name="Rectá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3" name="Rectá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3" name="Marcador de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_tradnl" smtClean="0"/>
              <a:t>Haga clic para modificar el estilo de texto del patrón</a:t>
            </a:r>
          </a:p>
        </p:txBody>
      </p:sp>
      <p:sp>
        <p:nvSpPr>
          <p:cNvPr id="4" name="Marcador de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_tradnl" smtClean="0"/>
              <a:t>Haga clic para modificar el estilo de texto del patrón</a:t>
            </a:r>
          </a:p>
        </p:txBody>
      </p:sp>
      <p:sp>
        <p:nvSpPr>
          <p:cNvPr id="7" name="Marcador de fecha 6"/>
          <p:cNvSpPr>
            <a:spLocks noGrp="1"/>
          </p:cNvSpPr>
          <p:nvPr>
            <p:ph type="dt" sz="half" idx="10"/>
          </p:nvPr>
        </p:nvSpPr>
        <p:spPr/>
        <p:txBody>
          <a:bodyPr/>
          <a:lstStyle/>
          <a:p>
            <a:fld id="{5B4EF809-8D8F-0943-9637-7CC66776ED11}" type="datetimeFigureOut">
              <a:rPr lang="es-ES" smtClean="0"/>
              <a:pPr/>
              <a:t>07/05/2014</a:t>
            </a:fld>
            <a:endParaRPr lang="es-ES"/>
          </a:p>
        </p:txBody>
      </p:sp>
      <p:sp>
        <p:nvSpPr>
          <p:cNvPr id="8" name="Marcador de pie de página 7"/>
          <p:cNvSpPr>
            <a:spLocks noGrp="1"/>
          </p:cNvSpPr>
          <p:nvPr>
            <p:ph type="ftr" sz="quarter" idx="11"/>
          </p:nvPr>
        </p:nvSpPr>
        <p:spPr>
          <a:xfrm>
            <a:off x="304800" y="6409944"/>
            <a:ext cx="3581400" cy="365760"/>
          </a:xfrm>
        </p:spPr>
        <p:txBody>
          <a:bodyPr/>
          <a:lstStyle/>
          <a:p>
            <a:endParaRPr lang="es-ES"/>
          </a:p>
        </p:txBody>
      </p:sp>
      <p:sp>
        <p:nvSpPr>
          <p:cNvPr id="15" name="Conector rec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á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4" name="Marcador de contenido 23"/>
          <p:cNvSpPr>
            <a:spLocks noGrp="1"/>
          </p:cNvSpPr>
          <p:nvPr>
            <p:ph sz="quarter" idx="2"/>
          </p:nvPr>
        </p:nvSpPr>
        <p:spPr>
          <a:xfrm>
            <a:off x="301752" y="2471383"/>
            <a:ext cx="4041648" cy="3818404"/>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26" name="Marcador de contenido 25"/>
          <p:cNvSpPr>
            <a:spLocks noGrp="1"/>
          </p:cNvSpPr>
          <p:nvPr>
            <p:ph sz="quarter" idx="4"/>
          </p:nvPr>
        </p:nvSpPr>
        <p:spPr>
          <a:xfrm>
            <a:off x="4800600" y="2471383"/>
            <a:ext cx="4038600" cy="3822192"/>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Marcador de número de diapositiva 8"/>
          <p:cNvSpPr>
            <a:spLocks noGrp="1"/>
          </p:cNvSpPr>
          <p:nvPr>
            <p:ph type="sldNum" sz="quarter" idx="12"/>
          </p:nvPr>
        </p:nvSpPr>
        <p:spPr>
          <a:xfrm>
            <a:off x="4343400" y="1042416"/>
            <a:ext cx="457200" cy="441325"/>
          </a:xfrm>
        </p:spPr>
        <p:txBody>
          <a:bodyPr/>
          <a:lstStyle>
            <a:lvl1pPr algn="ctr">
              <a:defRPr/>
            </a:lvl1pPr>
          </a:lstStyle>
          <a:p>
            <a:fld id="{8CE2876D-5394-9D4A-AF88-7DC2B361BBC3}" type="slidenum">
              <a:rPr lang="es-ES" smtClean="0">
                <a:solidFill>
                  <a:srgbClr val="8CADAE">
                    <a:shade val="75000"/>
                  </a:srgbClr>
                </a:solidFill>
              </a:rPr>
              <a:pPr/>
              <a:t>‹Nº›</a:t>
            </a:fld>
            <a:endParaRPr lang="es-ES">
              <a:solidFill>
                <a:srgbClr val="8CADAE">
                  <a:shade val="75000"/>
                </a:srgbClr>
              </a:solidFill>
            </a:endParaRPr>
          </a:p>
        </p:txBody>
      </p:sp>
      <p:sp>
        <p:nvSpPr>
          <p:cNvPr id="23" name="Título 22"/>
          <p:cNvSpPr>
            <a:spLocks noGrp="1"/>
          </p:cNvSpPr>
          <p:nvPr>
            <p:ph type="title"/>
          </p:nvPr>
        </p:nvSpPr>
        <p:spPr/>
        <p:txBody>
          <a:bodyPr rtlCol="0" anchor="b" anchorCtr="0"/>
          <a:lstStyle/>
          <a:p>
            <a:r>
              <a:rPr kumimoji="0" lang="es-ES_tradnl" smtClean="0"/>
              <a:t>Clic para editar título</a:t>
            </a:r>
            <a:endParaRPr kumimoji="0" lang="en-US"/>
          </a:p>
        </p:txBody>
      </p:sp>
    </p:spTree>
    <p:extLst>
      <p:ext uri="{BB962C8B-B14F-4D97-AF65-F5344CB8AC3E}">
        <p14:creationId xmlns:p14="http://schemas.microsoft.com/office/powerpoint/2010/main" val="106727174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fecha 2"/>
          <p:cNvSpPr>
            <a:spLocks noGrp="1"/>
          </p:cNvSpPr>
          <p:nvPr>
            <p:ph type="dt" sz="half" idx="10"/>
          </p:nvPr>
        </p:nvSpPr>
        <p:spPr/>
        <p:txBody>
          <a:bodyPr/>
          <a:lstStyle/>
          <a:p>
            <a:fld id="{5B4EF809-8D8F-0943-9637-7CC66776ED11}" type="datetimeFigureOut">
              <a:rPr lang="es-ES" smtClean="0"/>
              <a:pPr/>
              <a:t>07/05/2014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a:xfrm>
            <a:off x="4343400" y="1036020"/>
            <a:ext cx="457200" cy="441325"/>
          </a:xfrm>
        </p:spPr>
        <p:txBody>
          <a:bodyPr/>
          <a:lstStyle/>
          <a:p>
            <a:fld id="{8CE2876D-5394-9D4A-AF88-7DC2B361BBC3}" type="slidenum">
              <a:rPr lang="es-ES" smtClean="0">
                <a:solidFill>
                  <a:srgbClr val="8CADAE">
                    <a:shade val="75000"/>
                  </a:srgbClr>
                </a:solidFill>
              </a:rPr>
              <a:pPr/>
              <a:t>‹Nº›</a:t>
            </a:fld>
            <a:endParaRPr lang="es-ES">
              <a:solidFill>
                <a:srgbClr val="8CADAE">
                  <a:shade val="75000"/>
                </a:srgbClr>
              </a:solidFill>
            </a:endParaRPr>
          </a:p>
        </p:txBody>
      </p:sp>
    </p:spTree>
    <p:extLst>
      <p:ext uri="{BB962C8B-B14F-4D97-AF65-F5344CB8AC3E}">
        <p14:creationId xmlns:p14="http://schemas.microsoft.com/office/powerpoint/2010/main" val="1475920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Rectá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á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Rectá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á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Rectá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6" name="Rectá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 name="Marcador de fecha 1"/>
          <p:cNvSpPr>
            <a:spLocks noGrp="1"/>
          </p:cNvSpPr>
          <p:nvPr>
            <p:ph type="dt" sz="half" idx="10"/>
          </p:nvPr>
        </p:nvSpPr>
        <p:spPr/>
        <p:txBody>
          <a:bodyPr/>
          <a:lstStyle/>
          <a:p>
            <a:fld id="{5B4EF809-8D8F-0943-9637-7CC66776ED11}" type="datetimeFigureOut">
              <a:rPr lang="es-ES" smtClean="0"/>
              <a:pPr/>
              <a:t>07/05/2014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CE2876D-5394-9D4A-AF88-7DC2B361BBC3}" type="slidenum">
              <a:rPr lang="es-ES" smtClean="0"/>
              <a:pPr/>
              <a:t>‹Nº›</a:t>
            </a:fld>
            <a:endParaRPr lang="es-ES"/>
          </a:p>
        </p:txBody>
      </p:sp>
    </p:spTree>
    <p:extLst>
      <p:ext uri="{BB962C8B-B14F-4D97-AF65-F5344CB8AC3E}">
        <p14:creationId xmlns:p14="http://schemas.microsoft.com/office/powerpoint/2010/main" val="160164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Rectá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á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á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7" name="Rectá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3" name="Rectá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_tradnl" smtClean="0"/>
              <a:t>Clic para editar título</a:t>
            </a:r>
            <a:endParaRPr kumimoji="0" lang="en-US"/>
          </a:p>
        </p:txBody>
      </p:sp>
      <p:sp>
        <p:nvSpPr>
          <p:cNvPr id="3" name="Marcador de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_tradnl" smtClean="0"/>
              <a:t>Haga clic para modificar el estilo de texto del patrón</a:t>
            </a:r>
          </a:p>
        </p:txBody>
      </p:sp>
      <p:sp>
        <p:nvSpPr>
          <p:cNvPr id="8" name="Rectá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9" name="Conector rec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20" name="Marcador de contenido 19"/>
          <p:cNvSpPr>
            <a:spLocks noGrp="1"/>
          </p:cNvSpPr>
          <p:nvPr>
            <p:ph sz="quarter" idx="1"/>
          </p:nvPr>
        </p:nvSpPr>
        <p:spPr>
          <a:xfrm>
            <a:off x="3124200" y="685800"/>
            <a:ext cx="5638800" cy="5410200"/>
          </a:xfrm>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7" name="Marcador de número de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CE2876D-5394-9D4A-AF88-7DC2B361BBC3}" type="slidenum">
              <a:rPr lang="es-ES" smtClean="0">
                <a:solidFill>
                  <a:srgbClr val="8CADAE">
                    <a:shade val="75000"/>
                  </a:srgbClr>
                </a:solidFill>
              </a:rPr>
              <a:pPr/>
              <a:t>‹Nº›</a:t>
            </a:fld>
            <a:endParaRPr lang="es-ES">
              <a:solidFill>
                <a:srgbClr val="8CADAE">
                  <a:shade val="75000"/>
                </a:srgbClr>
              </a:solidFill>
            </a:endParaRPr>
          </a:p>
        </p:txBody>
      </p:sp>
      <p:sp>
        <p:nvSpPr>
          <p:cNvPr id="21" name="Rectá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Marcador de fecha 4"/>
          <p:cNvSpPr>
            <a:spLocks noGrp="1"/>
          </p:cNvSpPr>
          <p:nvPr>
            <p:ph type="dt" sz="half" idx="10"/>
          </p:nvPr>
        </p:nvSpPr>
        <p:spPr/>
        <p:txBody>
          <a:bodyPr/>
          <a:lstStyle/>
          <a:p>
            <a:fld id="{5B4EF809-8D8F-0943-9637-7CC66776ED11}" type="datetimeFigureOut">
              <a:rPr lang="es-ES" smtClean="0"/>
              <a:pPr/>
              <a:t>07/05/2014</a:t>
            </a:fld>
            <a:endParaRPr lang="es-ES"/>
          </a:p>
        </p:txBody>
      </p:sp>
      <p:sp>
        <p:nvSpPr>
          <p:cNvPr id="6" name="Marcador de pie de página 5"/>
          <p:cNvSpPr>
            <a:spLocks noGrp="1"/>
          </p:cNvSpPr>
          <p:nvPr>
            <p:ph type="ftr" sz="quarter" idx="11"/>
          </p:nvPr>
        </p:nvSpPr>
        <p:spPr>
          <a:xfrm>
            <a:off x="301752" y="6410848"/>
            <a:ext cx="3383280" cy="365760"/>
          </a:xfrm>
        </p:spPr>
        <p:txBody>
          <a:bodyPr/>
          <a:lstStyle/>
          <a:p>
            <a:endParaRPr lang="es-ES"/>
          </a:p>
        </p:txBody>
      </p:sp>
    </p:spTree>
    <p:extLst>
      <p:ext uri="{BB962C8B-B14F-4D97-AF65-F5344CB8AC3E}">
        <p14:creationId xmlns:p14="http://schemas.microsoft.com/office/powerpoint/2010/main" val="352003973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061CBD-2E92-46DA-AF1B-C2C07D3D8239}" type="datetimeFigureOut">
              <a:rPr lang="es-MX" smtClean="0"/>
              <a:t>07/05/2014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028DEE-D5A7-43E7-ADFE-D9B8080A7B77}" type="slidenum">
              <a:rPr lang="es-MX" smtClean="0"/>
              <a:t>‹Nº›</a:t>
            </a:fld>
            <a:endParaRPr lang="es-MX"/>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Conector rec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á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á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7" name="Rectá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20" name="Rectá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á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Rectá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7" name="Marcador de número de diapositiva 6"/>
          <p:cNvSpPr>
            <a:spLocks noGrp="1"/>
          </p:cNvSpPr>
          <p:nvPr>
            <p:ph type="sldNum" sz="quarter" idx="12"/>
          </p:nvPr>
        </p:nvSpPr>
        <p:spPr>
          <a:xfrm>
            <a:off x="1371600" y="312738"/>
            <a:ext cx="457200" cy="441325"/>
          </a:xfrm>
        </p:spPr>
        <p:txBody>
          <a:bodyPr/>
          <a:lstStyle/>
          <a:p>
            <a:fld id="{8CE2876D-5394-9D4A-AF88-7DC2B361BBC3}" type="slidenum">
              <a:rPr lang="es-ES" smtClean="0">
                <a:solidFill>
                  <a:srgbClr val="8CADAE">
                    <a:shade val="75000"/>
                  </a:srgbClr>
                </a:solidFill>
              </a:rPr>
              <a:pPr/>
              <a:t>‹Nº›</a:t>
            </a:fld>
            <a:endParaRPr lang="es-ES">
              <a:solidFill>
                <a:srgbClr val="8CADAE">
                  <a:shade val="75000"/>
                </a:srgbClr>
              </a:solidFill>
            </a:endParaRPr>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_tradnl" smtClean="0"/>
              <a:t>Clic para editar título</a:t>
            </a:r>
            <a:endParaRPr kumimoji="0" lang="en-US"/>
          </a:p>
        </p:txBody>
      </p:sp>
      <p:sp>
        <p:nvSpPr>
          <p:cNvPr id="3" name="Marcador de posición de imagen 2"/>
          <p:cNvSpPr>
            <a:spLocks noGrp="1"/>
          </p:cNvSpPr>
          <p:nvPr>
            <p:ph type="pic" idx="1"/>
          </p:nvPr>
        </p:nvSpPr>
        <p:spPr>
          <a:xfrm>
            <a:off x="3000375" y="609600"/>
            <a:ext cx="5867400" cy="4267200"/>
          </a:xfrm>
        </p:spPr>
        <p:txBody>
          <a:bodyPr/>
          <a:lstStyle>
            <a:lvl1pPr marL="0" indent="0">
              <a:buNone/>
              <a:defRPr sz="3200"/>
            </a:lvl1pPr>
          </a:lstStyle>
          <a:p>
            <a:r>
              <a:rPr kumimoji="0" lang="es-ES_tradnl" smtClean="0"/>
              <a:t>Arrastre la imagen al marcador de posición o haga clic en el icono para agregar</a:t>
            </a:r>
            <a:endParaRPr kumimoji="0" lang="en-US" dirty="0"/>
          </a:p>
        </p:txBody>
      </p:sp>
      <p:sp>
        <p:nvSpPr>
          <p:cNvPr id="4" name="Marcador de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_tradnl" smtClean="0"/>
              <a:t>Haga clic para modificar el estilo de texto del patrón</a:t>
            </a:r>
          </a:p>
        </p:txBody>
      </p:sp>
      <p:sp>
        <p:nvSpPr>
          <p:cNvPr id="22" name="Rectá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5" name="Marcador de fecha 4"/>
          <p:cNvSpPr>
            <a:spLocks noGrp="1"/>
          </p:cNvSpPr>
          <p:nvPr>
            <p:ph type="dt" sz="half" idx="10"/>
          </p:nvPr>
        </p:nvSpPr>
        <p:spPr>
          <a:xfrm>
            <a:off x="5788152" y="6404984"/>
            <a:ext cx="3044952" cy="365760"/>
          </a:xfrm>
        </p:spPr>
        <p:txBody>
          <a:bodyPr/>
          <a:lstStyle/>
          <a:p>
            <a:fld id="{5B4EF809-8D8F-0943-9637-7CC66776ED11}" type="datetimeFigureOut">
              <a:rPr lang="es-ES" smtClean="0"/>
              <a:pPr/>
              <a:t>07/05/2014</a:t>
            </a:fld>
            <a:endParaRPr lang="es-ES"/>
          </a:p>
        </p:txBody>
      </p:sp>
      <p:sp>
        <p:nvSpPr>
          <p:cNvPr id="6" name="Marcador de pie de página 5"/>
          <p:cNvSpPr>
            <a:spLocks noGrp="1"/>
          </p:cNvSpPr>
          <p:nvPr>
            <p:ph type="ftr" sz="quarter" idx="11"/>
          </p:nvPr>
        </p:nvSpPr>
        <p:spPr>
          <a:xfrm>
            <a:off x="301752" y="6410848"/>
            <a:ext cx="3584448" cy="365760"/>
          </a:xfrm>
        </p:spPr>
        <p:txBody>
          <a:bodyPr/>
          <a:lstStyle/>
          <a:p>
            <a:endParaRPr lang="es-ES"/>
          </a:p>
        </p:txBody>
      </p:sp>
    </p:spTree>
    <p:extLst>
      <p:ext uri="{BB962C8B-B14F-4D97-AF65-F5344CB8AC3E}">
        <p14:creationId xmlns:p14="http://schemas.microsoft.com/office/powerpoint/2010/main" val="3412853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5B4EF809-8D8F-0943-9637-7CC66776ED11}" type="datetimeFigureOut">
              <a:rPr lang="es-ES" smtClean="0"/>
              <a:pPr/>
              <a:t>07/05/2014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E2876D-5394-9D4A-AF88-7DC2B361BBC3}" type="slidenum">
              <a:rPr lang="es-ES" smtClean="0">
                <a:solidFill>
                  <a:srgbClr val="8CADAE">
                    <a:shade val="75000"/>
                  </a:srgbClr>
                </a:solidFill>
              </a:rPr>
              <a:pPr/>
              <a:t>‹Nº›</a:t>
            </a:fld>
            <a:endParaRPr lang="es-ES">
              <a:solidFill>
                <a:srgbClr val="8CADAE">
                  <a:shade val="75000"/>
                </a:srgbClr>
              </a:solidFill>
            </a:endParaRPr>
          </a:p>
        </p:txBody>
      </p:sp>
    </p:spTree>
    <p:extLst>
      <p:ext uri="{BB962C8B-B14F-4D97-AF65-F5344CB8AC3E}">
        <p14:creationId xmlns:p14="http://schemas.microsoft.com/office/powerpoint/2010/main" val="413815140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Rectá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8" name="Rectá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á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0" name="Rectá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1" name="Rectá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Rectá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3" name="Conector rec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6" name="Marcador de número de diapositiva 5"/>
          <p:cNvSpPr>
            <a:spLocks noGrp="1"/>
          </p:cNvSpPr>
          <p:nvPr>
            <p:ph type="sldNum" sz="quarter" idx="12"/>
          </p:nvPr>
        </p:nvSpPr>
        <p:spPr>
          <a:xfrm>
            <a:off x="6915912" y="3009901"/>
            <a:ext cx="457200" cy="441325"/>
          </a:xfrm>
        </p:spPr>
        <p:txBody>
          <a:bodyPr/>
          <a:lstStyle/>
          <a:p>
            <a:fld id="{8CE2876D-5394-9D4A-AF88-7DC2B361BBC3}" type="slidenum">
              <a:rPr lang="es-ES" smtClean="0">
                <a:solidFill>
                  <a:srgbClr val="8CADAE">
                    <a:shade val="75000"/>
                  </a:srgbClr>
                </a:solidFill>
              </a:rPr>
              <a:pPr/>
              <a:t>‹Nº›</a:t>
            </a:fld>
            <a:endParaRPr lang="es-ES">
              <a:solidFill>
                <a:srgbClr val="8CADAE">
                  <a:shade val="75000"/>
                </a:srgbClr>
              </a:solidFill>
            </a:endParaRPr>
          </a:p>
        </p:txBody>
      </p:sp>
      <p:sp>
        <p:nvSpPr>
          <p:cNvPr id="3" name="Marcador de texto vertical 2"/>
          <p:cNvSpPr>
            <a:spLocks noGrp="1"/>
          </p:cNvSpPr>
          <p:nvPr>
            <p:ph type="body" orient="vert" idx="1"/>
          </p:nvPr>
        </p:nvSpPr>
        <p:spPr>
          <a:xfrm>
            <a:off x="304800" y="304800"/>
            <a:ext cx="6553200" cy="5821366"/>
          </a:xfrm>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5B4EF809-8D8F-0943-9637-7CC66776ED11}" type="datetimeFigureOut">
              <a:rPr lang="es-ES" smtClean="0"/>
              <a:pPr/>
              <a:t>07/05/2014</a:t>
            </a:fld>
            <a:endParaRPr lang="es-ES"/>
          </a:p>
        </p:txBody>
      </p:sp>
      <p:sp>
        <p:nvSpPr>
          <p:cNvPr id="5" name="Marcador de pie de página 4"/>
          <p:cNvSpPr>
            <a:spLocks noGrp="1"/>
          </p:cNvSpPr>
          <p:nvPr>
            <p:ph type="ftr" sz="quarter" idx="11"/>
          </p:nvPr>
        </p:nvSpPr>
        <p:spPr/>
        <p:txBody>
          <a:bodyPr/>
          <a:lstStyle/>
          <a:p>
            <a:endParaRPr lang="es-ES"/>
          </a:p>
        </p:txBody>
      </p:sp>
      <p:sp>
        <p:nvSpPr>
          <p:cNvPr id="2" name="Título vertical 1"/>
          <p:cNvSpPr>
            <a:spLocks noGrp="1"/>
          </p:cNvSpPr>
          <p:nvPr>
            <p:ph type="title" orient="vert"/>
          </p:nvPr>
        </p:nvSpPr>
        <p:spPr>
          <a:xfrm>
            <a:off x="7391400" y="304801"/>
            <a:ext cx="1447800" cy="5851525"/>
          </a:xfrm>
        </p:spPr>
        <p:txBody>
          <a:bodyPr vert="eaVert"/>
          <a:lstStyle/>
          <a:p>
            <a:r>
              <a:rPr kumimoji="0" lang="es-ES_tradnl" smtClean="0"/>
              <a:t>Clic para editar título</a:t>
            </a:r>
            <a:endParaRPr kumimoji="0" lang="en-US"/>
          </a:p>
        </p:txBody>
      </p:sp>
    </p:spTree>
    <p:extLst>
      <p:ext uri="{BB962C8B-B14F-4D97-AF65-F5344CB8AC3E}">
        <p14:creationId xmlns:p14="http://schemas.microsoft.com/office/powerpoint/2010/main" val="11031591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9F061CBD-2E92-46DA-AF1B-C2C07D3D8239}" type="datetimeFigureOut">
              <a:rPr lang="es-MX" smtClean="0"/>
              <a:t>07/05/2014</a:t>
            </a:fld>
            <a:endParaRPr lang="es-MX"/>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9028DEE-D5A7-43E7-ADFE-D9B8080A7B77}" type="slidenum">
              <a:rPr lang="es-MX" smtClean="0"/>
              <a:t>‹Nº›</a:t>
            </a:fld>
            <a:endParaRPr lang="es-MX"/>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MX"/>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F061CBD-2E92-46DA-AF1B-C2C07D3D8239}" type="datetimeFigureOut">
              <a:rPr lang="es-MX" smtClean="0"/>
              <a:t>07/05/2014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9028DEE-D5A7-43E7-ADFE-D9B8080A7B77}"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F061CBD-2E92-46DA-AF1B-C2C07D3D8239}" type="datetimeFigureOut">
              <a:rPr lang="es-MX" smtClean="0"/>
              <a:t>07/05/2014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9028DEE-D5A7-43E7-ADFE-D9B8080A7B77}" type="slidenum">
              <a:rPr lang="es-MX" smtClean="0"/>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061CBD-2E92-46DA-AF1B-C2C07D3D8239}" type="datetimeFigureOut">
              <a:rPr lang="es-MX" smtClean="0"/>
              <a:t>07/05/2014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9028DEE-D5A7-43E7-ADFE-D9B8080A7B77}" type="slidenum">
              <a:rPr lang="es-MX" smtClean="0"/>
              <a:t>‹Nº›</a:t>
            </a:fld>
            <a:endParaRPr lang="es-MX"/>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F061CBD-2E92-46DA-AF1B-C2C07D3D8239}" type="datetimeFigureOut">
              <a:rPr lang="es-MX" smtClean="0"/>
              <a:t>07/05/2014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9028DEE-D5A7-43E7-ADFE-D9B8080A7B77}"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F061CBD-2E92-46DA-AF1B-C2C07D3D8239}" type="datetimeFigureOut">
              <a:rPr lang="es-MX" smtClean="0"/>
              <a:t>07/05/2014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9028DEE-D5A7-43E7-ADFE-D9B8080A7B77}" type="slidenum">
              <a:rPr lang="es-MX" smtClean="0"/>
              <a:t>‹Nº›</a:t>
            </a:fld>
            <a:endParaRPr lang="es-MX"/>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F061CBD-2E92-46DA-AF1B-C2C07D3D8239}" type="datetimeFigureOut">
              <a:rPr lang="es-MX" smtClean="0"/>
              <a:t>07/05/2014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9028DEE-D5A7-43E7-ADFE-D9B8080A7B77}" type="slidenum">
              <a:rPr lang="es-MX" smtClean="0"/>
              <a:t>‹Nº›</a:t>
            </a:fld>
            <a:endParaRPr lang="es-MX"/>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F061CBD-2E92-46DA-AF1B-C2C07D3D8239}" type="datetimeFigureOut">
              <a:rPr lang="es-MX" smtClean="0"/>
              <a:t>07/05/2014</a:t>
            </a:fld>
            <a:endParaRPr lang="es-MX"/>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MX"/>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9028DEE-D5A7-43E7-ADFE-D9B8080A7B77}"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á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6" name="Rectá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9" name="Rectá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9" name="Rectá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4" name="Marcador de fech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457200"/>
            <a:fld id="{5B4EF809-8D8F-0943-9637-7CC66776ED11}" type="datetimeFigureOut">
              <a:rPr lang="es-ES" smtClean="0"/>
              <a:pPr defTabSz="457200"/>
              <a:t>07/05/2014</a:t>
            </a:fld>
            <a:endParaRPr lang="es-ES"/>
          </a:p>
        </p:txBody>
      </p:sp>
      <p:sp>
        <p:nvSpPr>
          <p:cNvPr id="3" name="Marcador de pie de pá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457200"/>
            <a:endParaRPr lang="es-ES"/>
          </a:p>
        </p:txBody>
      </p:sp>
      <p:sp>
        <p:nvSpPr>
          <p:cNvPr id="8" name="Rectá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dirty="0">
              <a:solidFill>
                <a:prstClr val="black"/>
              </a:solidFill>
            </a:endParaRPr>
          </a:p>
        </p:txBody>
      </p:sp>
      <p:sp>
        <p:nvSpPr>
          <p:cNvPr id="10" name="Conector rec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a:solidFill>
                <a:prstClr val="black"/>
              </a:solidFill>
            </a:endParaRPr>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3" name="Marcador de número de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457200"/>
            <a:fld id="{8CE2876D-5394-9D4A-AF88-7DC2B361BBC3}" type="slidenum">
              <a:rPr lang="es-ES" smtClean="0">
                <a:solidFill>
                  <a:srgbClr val="8CADAE">
                    <a:shade val="75000"/>
                  </a:srgbClr>
                </a:solidFill>
              </a:rPr>
              <a:pPr defTabSz="457200"/>
              <a:t>‹Nº›</a:t>
            </a:fld>
            <a:endParaRPr lang="es-ES">
              <a:solidFill>
                <a:srgbClr val="8CADAE">
                  <a:shade val="75000"/>
                </a:srgbClr>
              </a:solidFill>
            </a:endParaRPr>
          </a:p>
        </p:txBody>
      </p:sp>
      <p:sp>
        <p:nvSpPr>
          <p:cNvPr id="22" name="Marcador de título 21"/>
          <p:cNvSpPr>
            <a:spLocks noGrp="1"/>
          </p:cNvSpPr>
          <p:nvPr>
            <p:ph type="title"/>
          </p:nvPr>
        </p:nvSpPr>
        <p:spPr>
          <a:xfrm>
            <a:off x="301752" y="228600"/>
            <a:ext cx="8534400" cy="758952"/>
          </a:xfrm>
          <a:prstGeom prst="rect">
            <a:avLst/>
          </a:prstGeom>
        </p:spPr>
        <p:txBody>
          <a:bodyPr vert="horz" anchor="b">
            <a:normAutofit/>
          </a:bodyPr>
          <a:lstStyle/>
          <a:p>
            <a:r>
              <a:rPr kumimoji="0" lang="es-ES_tradnl" smtClean="0"/>
              <a:t>Clic para editar título</a:t>
            </a:r>
            <a:endParaRPr kumimoji="0" lang="en-US"/>
          </a:p>
        </p:txBody>
      </p:sp>
      <p:sp>
        <p:nvSpPr>
          <p:cNvPr id="13" name="Marcador de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Tree>
    <p:extLst>
      <p:ext uri="{BB962C8B-B14F-4D97-AF65-F5344CB8AC3E}">
        <p14:creationId xmlns:p14="http://schemas.microsoft.com/office/powerpoint/2010/main" val="16905374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mx/url?sa=i&amp;rct=j&amp;q=&amp;esrc=s&amp;frm=1&amp;source=images&amp;cd=&amp;cad=rja&amp;docid=0iGaTkBO_-72zM&amp;tbnid=vFJ3d3iM8jRAnM:&amp;ved=0CAUQjRw&amp;url=http://es.dreamstime.com/foto-de-archivo-libre-de-regal%C3%ADas-mujer-embarazada-feliz-que-lleva-cabo-dos-corazones-de-papel-image18419815&amp;ei=HEJ3Uc-OF8aC2wXc6oGgCQ&amp;psig=AFQjCNGMPThvnhTwrzQ0I65XE7rFn82WMw&amp;ust=1366856559793049"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alud180.com/jovenes/adicciones/drogas/relacion-entre-padres-e-hijos-factor-de-importancia" TargetMode="External"/><Relationship Id="rId2" Type="http://schemas.openxmlformats.org/officeDocument/2006/relationships/hyperlink" Target="http://www.salud180.com/maternidad-e-infancia/escolar/mama-y-papa/padres-de-familia-preferirian-trabajar-desde-casa"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6172200" cy="1894362"/>
          </a:xfrm>
        </p:spPr>
        <p:txBody>
          <a:bodyPr>
            <a:normAutofit fontScale="90000"/>
          </a:bodyPr>
          <a:lstStyle/>
          <a:p>
            <a:pPr algn="ctr"/>
            <a:r>
              <a:rPr lang="es-MX" dirty="0" smtClean="0"/>
              <a:t>La belleza de la paternidad y maternidad</a:t>
            </a:r>
            <a:endParaRPr lang="es-MX" dirty="0"/>
          </a:p>
        </p:txBody>
      </p:sp>
      <p:pic>
        <p:nvPicPr>
          <p:cNvPr id="1026" name="Picture 2" descr="https://encrypted-tbn1.gstatic.com/images?q=tbn:ANd9GcR78KmVm1C0uM5OOVAeiiP_QWAi9-CiWE06uKuQ6YGRnPbwqyqh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92896"/>
            <a:ext cx="5616624" cy="3909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embrandofuturo.org/graficos/Ban-Conferencias-Paternidad-Respons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707" y="836712"/>
            <a:ext cx="1887860" cy="228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087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Estado de animo</a:t>
            </a:r>
            <a:endParaRPr lang="es-MX" dirty="0"/>
          </a:p>
        </p:txBody>
      </p:sp>
      <p:sp>
        <p:nvSpPr>
          <p:cNvPr id="4" name="3 CuadroTexto"/>
          <p:cNvSpPr txBox="1">
            <a:spLocks noChangeArrowheads="1"/>
          </p:cNvSpPr>
          <p:nvPr/>
        </p:nvSpPr>
        <p:spPr bwMode="auto">
          <a:xfrm>
            <a:off x="5508105" y="2636838"/>
            <a:ext cx="3312046"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mbria" pitchFamily="18" charset="0"/>
                <a:cs typeface="Arial" charset="0"/>
              </a:defRPr>
            </a:lvl1pPr>
            <a:lvl2pPr marL="742950" indent="-285750" eaLnBrk="0" hangingPunct="0">
              <a:defRPr>
                <a:solidFill>
                  <a:schemeClr val="tx1"/>
                </a:solidFill>
                <a:latin typeface="Cambria" pitchFamily="18" charset="0"/>
                <a:cs typeface="Arial" charset="0"/>
              </a:defRPr>
            </a:lvl2pPr>
            <a:lvl3pPr marL="1143000" indent="-228600" eaLnBrk="0" hangingPunct="0">
              <a:defRPr>
                <a:solidFill>
                  <a:schemeClr val="tx1"/>
                </a:solidFill>
                <a:latin typeface="Cambria" pitchFamily="18" charset="0"/>
                <a:cs typeface="Arial" charset="0"/>
              </a:defRPr>
            </a:lvl3pPr>
            <a:lvl4pPr marL="1600200" indent="-228600" eaLnBrk="0" hangingPunct="0">
              <a:defRPr>
                <a:solidFill>
                  <a:schemeClr val="tx1"/>
                </a:solidFill>
                <a:latin typeface="Cambria" pitchFamily="18" charset="0"/>
                <a:cs typeface="Arial" charset="0"/>
              </a:defRPr>
            </a:lvl4pPr>
            <a:lvl5pPr marL="2057400" indent="-228600" eaLnBrk="0" hangingPunct="0">
              <a:defRPr>
                <a:solidFill>
                  <a:schemeClr val="tx1"/>
                </a:solidFill>
                <a:latin typeface="Cambria" pitchFamily="18" charset="0"/>
                <a:cs typeface="Arial" charset="0"/>
              </a:defRPr>
            </a:lvl5pPr>
            <a:lvl6pPr marL="2514600" indent="-228600" eaLnBrk="0" fontAlgn="base" hangingPunct="0">
              <a:spcBef>
                <a:spcPct val="0"/>
              </a:spcBef>
              <a:spcAft>
                <a:spcPct val="0"/>
              </a:spcAft>
              <a:defRPr>
                <a:solidFill>
                  <a:schemeClr val="tx1"/>
                </a:solidFill>
                <a:latin typeface="Cambria" pitchFamily="18" charset="0"/>
                <a:cs typeface="Arial" charset="0"/>
              </a:defRPr>
            </a:lvl6pPr>
            <a:lvl7pPr marL="2971800" indent="-228600" eaLnBrk="0" fontAlgn="base" hangingPunct="0">
              <a:spcBef>
                <a:spcPct val="0"/>
              </a:spcBef>
              <a:spcAft>
                <a:spcPct val="0"/>
              </a:spcAft>
              <a:defRPr>
                <a:solidFill>
                  <a:schemeClr val="tx1"/>
                </a:solidFill>
                <a:latin typeface="Cambria" pitchFamily="18" charset="0"/>
                <a:cs typeface="Arial" charset="0"/>
              </a:defRPr>
            </a:lvl7pPr>
            <a:lvl8pPr marL="3429000" indent="-228600" eaLnBrk="0" fontAlgn="base" hangingPunct="0">
              <a:spcBef>
                <a:spcPct val="0"/>
              </a:spcBef>
              <a:spcAft>
                <a:spcPct val="0"/>
              </a:spcAft>
              <a:defRPr>
                <a:solidFill>
                  <a:schemeClr val="tx1"/>
                </a:solidFill>
                <a:latin typeface="Cambria" pitchFamily="18" charset="0"/>
                <a:cs typeface="Arial" charset="0"/>
              </a:defRPr>
            </a:lvl8pPr>
            <a:lvl9pPr marL="3886200" indent="-228600" eaLnBrk="0" fontAlgn="base" hangingPunct="0">
              <a:spcBef>
                <a:spcPct val="0"/>
              </a:spcBef>
              <a:spcAft>
                <a:spcPct val="0"/>
              </a:spcAft>
              <a:defRPr>
                <a:solidFill>
                  <a:schemeClr val="tx1"/>
                </a:solidFill>
                <a:latin typeface="Cambria" pitchFamily="18" charset="0"/>
                <a:cs typeface="Arial" charset="0"/>
              </a:defRPr>
            </a:lvl9pPr>
          </a:lstStyle>
          <a:p>
            <a:pPr eaLnBrk="1" hangingPunct="1"/>
            <a:r>
              <a:rPr lang="es-ES" dirty="0"/>
              <a:t>Hay futuras mamás que experimentan emociones exageradas: tan pronto están eufóricas como de un terrible mal humor. Otras se sienten más bien deprimidas o ansiosas. En la mayoría de los casos, los cambios de humor surgen entre la sexta y la décima semana,</a:t>
            </a:r>
          </a:p>
        </p:txBody>
      </p:sp>
      <p:pic>
        <p:nvPicPr>
          <p:cNvPr id="5" name="Picture 2" descr="http://es.dreamstime.com/mujer-embarazada-feliz-que-lleva-a-cabo-dos-corazones-de-papel-thumb1841981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12925"/>
            <a:ext cx="180000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916113"/>
            <a:ext cx="1934319" cy="225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400" y="4175125"/>
            <a:ext cx="3640584" cy="242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394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dukame.com/wp-content/uploads/2009/04/embarazada-preocupada-371x287-cus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048" y="1659510"/>
            <a:ext cx="6342087" cy="4906145"/>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r>
              <a:rPr lang="es-ES" dirty="0"/>
              <a:t>Alrededor de la salud del bebé:</a:t>
            </a:r>
          </a:p>
          <a:p>
            <a:r>
              <a:rPr lang="es-ES" dirty="0"/>
              <a:t>Al parto</a:t>
            </a:r>
          </a:p>
          <a:p>
            <a:r>
              <a:rPr lang="es-ES" dirty="0"/>
              <a:t>A no poder desempeñar el rol de madre</a:t>
            </a:r>
          </a:p>
          <a:p>
            <a:r>
              <a:rPr lang="es-ES" dirty="0"/>
              <a:t>Etc.</a:t>
            </a:r>
          </a:p>
          <a:p>
            <a:endParaRPr lang="es-MX" dirty="0"/>
          </a:p>
        </p:txBody>
      </p:sp>
      <p:sp>
        <p:nvSpPr>
          <p:cNvPr id="3" name="2 Título"/>
          <p:cNvSpPr>
            <a:spLocks noGrp="1"/>
          </p:cNvSpPr>
          <p:nvPr>
            <p:ph type="title"/>
          </p:nvPr>
        </p:nvSpPr>
        <p:spPr/>
        <p:txBody>
          <a:bodyPr/>
          <a:lstStyle/>
          <a:p>
            <a:r>
              <a:rPr lang="es-MX" dirty="0" smtClean="0"/>
              <a:t>Temores</a:t>
            </a:r>
            <a:endParaRPr lang="es-MX"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17032"/>
            <a:ext cx="3604944" cy="251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623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¿Y el bebe?</a:t>
            </a:r>
            <a:endParaRPr lang="es-MX" dirty="0"/>
          </a:p>
        </p:txBody>
      </p:sp>
      <p:sp>
        <p:nvSpPr>
          <p:cNvPr id="4" name="3 CuadroTexto"/>
          <p:cNvSpPr txBox="1">
            <a:spLocks noChangeArrowheads="1"/>
          </p:cNvSpPr>
          <p:nvPr/>
        </p:nvSpPr>
        <p:spPr bwMode="auto">
          <a:xfrm>
            <a:off x="899592" y="2218156"/>
            <a:ext cx="40778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mbria" pitchFamily="18" charset="0"/>
                <a:cs typeface="Arial" charset="0"/>
              </a:defRPr>
            </a:lvl1pPr>
            <a:lvl2pPr marL="742950" indent="-285750" eaLnBrk="0" hangingPunct="0">
              <a:defRPr>
                <a:solidFill>
                  <a:schemeClr val="tx1"/>
                </a:solidFill>
                <a:latin typeface="Cambria" pitchFamily="18" charset="0"/>
                <a:cs typeface="Arial" charset="0"/>
              </a:defRPr>
            </a:lvl2pPr>
            <a:lvl3pPr marL="1143000" indent="-228600" eaLnBrk="0" hangingPunct="0">
              <a:defRPr>
                <a:solidFill>
                  <a:schemeClr val="tx1"/>
                </a:solidFill>
                <a:latin typeface="Cambria" pitchFamily="18" charset="0"/>
                <a:cs typeface="Arial" charset="0"/>
              </a:defRPr>
            </a:lvl3pPr>
            <a:lvl4pPr marL="1600200" indent="-228600" eaLnBrk="0" hangingPunct="0">
              <a:defRPr>
                <a:solidFill>
                  <a:schemeClr val="tx1"/>
                </a:solidFill>
                <a:latin typeface="Cambria" pitchFamily="18" charset="0"/>
                <a:cs typeface="Arial" charset="0"/>
              </a:defRPr>
            </a:lvl4pPr>
            <a:lvl5pPr marL="2057400" indent="-228600" eaLnBrk="0" hangingPunct="0">
              <a:defRPr>
                <a:solidFill>
                  <a:schemeClr val="tx1"/>
                </a:solidFill>
                <a:latin typeface="Cambria" pitchFamily="18" charset="0"/>
                <a:cs typeface="Arial" charset="0"/>
              </a:defRPr>
            </a:lvl5pPr>
            <a:lvl6pPr marL="2514600" indent="-228600" eaLnBrk="0" fontAlgn="base" hangingPunct="0">
              <a:spcBef>
                <a:spcPct val="0"/>
              </a:spcBef>
              <a:spcAft>
                <a:spcPct val="0"/>
              </a:spcAft>
              <a:defRPr>
                <a:solidFill>
                  <a:schemeClr val="tx1"/>
                </a:solidFill>
                <a:latin typeface="Cambria" pitchFamily="18" charset="0"/>
                <a:cs typeface="Arial" charset="0"/>
              </a:defRPr>
            </a:lvl6pPr>
            <a:lvl7pPr marL="2971800" indent="-228600" eaLnBrk="0" fontAlgn="base" hangingPunct="0">
              <a:spcBef>
                <a:spcPct val="0"/>
              </a:spcBef>
              <a:spcAft>
                <a:spcPct val="0"/>
              </a:spcAft>
              <a:defRPr>
                <a:solidFill>
                  <a:schemeClr val="tx1"/>
                </a:solidFill>
                <a:latin typeface="Cambria" pitchFamily="18" charset="0"/>
                <a:cs typeface="Arial" charset="0"/>
              </a:defRPr>
            </a:lvl7pPr>
            <a:lvl8pPr marL="3429000" indent="-228600" eaLnBrk="0" fontAlgn="base" hangingPunct="0">
              <a:spcBef>
                <a:spcPct val="0"/>
              </a:spcBef>
              <a:spcAft>
                <a:spcPct val="0"/>
              </a:spcAft>
              <a:defRPr>
                <a:solidFill>
                  <a:schemeClr val="tx1"/>
                </a:solidFill>
                <a:latin typeface="Cambria" pitchFamily="18" charset="0"/>
                <a:cs typeface="Arial" charset="0"/>
              </a:defRPr>
            </a:lvl8pPr>
            <a:lvl9pPr marL="3886200" indent="-228600" eaLnBrk="0" fontAlgn="base" hangingPunct="0">
              <a:spcBef>
                <a:spcPct val="0"/>
              </a:spcBef>
              <a:spcAft>
                <a:spcPct val="0"/>
              </a:spcAft>
              <a:defRPr>
                <a:solidFill>
                  <a:schemeClr val="tx1"/>
                </a:solidFill>
                <a:latin typeface="Cambria" pitchFamily="18" charset="0"/>
                <a:cs typeface="Arial" charset="0"/>
              </a:defRPr>
            </a:lvl9pPr>
          </a:lstStyle>
          <a:p>
            <a:pPr eaLnBrk="1" hangingPunct="1"/>
            <a:r>
              <a:rPr lang="es-ES" dirty="0"/>
              <a:t>el estado emocional de la madre durante la gestación va a afectar la salud mental del bebé a largo plazo.</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17273"/>
            <a:ext cx="3116680" cy="264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21" y="3716337"/>
            <a:ext cx="3762121" cy="252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720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1200" dirty="0"/>
              <a:t>Las marcas que se producen para bien o para mal en el carácter de vuestros hijos, no se hacen sobre arena sino sobre roca; son de carácter permanente. Las compañías deben ser vigiladas pues lo que se aprende de los hábitos y conversación con los compañeros deja su molde para el futuro. Las amistades que vuestros hijos tengan; los principios que adopten y los hábitos que formen, con toda certidumbre tendrán su influencia en su futuro destino.</a:t>
            </a:r>
          </a:p>
        </p:txBody>
      </p:sp>
      <p:pic>
        <p:nvPicPr>
          <p:cNvPr id="9218" name="Picture 2" descr="http://i2.esmas.com/editorial-televisa/2013/04/25/509666/temores-en-el-embarazo-619x3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49" y="1844824"/>
            <a:ext cx="8064896" cy="463759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755576" y="6021288"/>
            <a:ext cx="2468048" cy="369332"/>
          </a:xfrm>
          <a:prstGeom prst="rect">
            <a:avLst/>
          </a:prstGeom>
        </p:spPr>
        <p:txBody>
          <a:bodyPr wrap="none">
            <a:spAutoFit/>
          </a:bodyPr>
          <a:lstStyle/>
          <a:p>
            <a:r>
              <a:rPr lang="es-MX" dirty="0" smtClean="0"/>
              <a:t>Hijas de Dios, pág. 218</a:t>
            </a:r>
            <a:endParaRPr lang="es-MX" dirty="0"/>
          </a:p>
        </p:txBody>
      </p:sp>
    </p:spTree>
    <p:extLst>
      <p:ext uri="{BB962C8B-B14F-4D97-AF65-F5344CB8AC3E}">
        <p14:creationId xmlns:p14="http://schemas.microsoft.com/office/powerpoint/2010/main" val="2315547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lh3.googleusercontent.com/-Oi4HLyuoecw/TXkvuSkwwcI/AAAAAAAAABc/VrqJ0gS2hMk/s1600/109_ImgArticulo_T1_3106_2009109_184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7533"/>
            <a:ext cx="3550381" cy="2881339"/>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395536" y="2348880"/>
            <a:ext cx="8407893" cy="4407408"/>
          </a:xfrm>
        </p:spPr>
        <p:txBody>
          <a:bodyPr>
            <a:normAutofit lnSpcReduction="10000"/>
          </a:bodyPr>
          <a:lstStyle/>
          <a:p>
            <a:r>
              <a:rPr lang="es-MX" dirty="0"/>
              <a:t>Que el Señor pueda daros una visión tan clara de Jesús que vuestra alma sea atraída hacia él. Os dirijo estas palabras tan claras a ambos, porque la mitad de vuestra utilidad se pierde debido a defectos que pueden y deben ser vencidos. Haced un trabajo para la eternidad; hacedlo como si </a:t>
            </a:r>
            <a:r>
              <a:rPr lang="es-MX" dirty="0" err="1"/>
              <a:t>estuviérais</a:t>
            </a:r>
            <a:r>
              <a:rPr lang="es-MX" dirty="0"/>
              <a:t> a la vista de </a:t>
            </a:r>
            <a:r>
              <a:rPr lang="es-MX" dirty="0" smtClean="0"/>
              <a:t>Di</a:t>
            </a:r>
          </a:p>
          <a:p>
            <a:r>
              <a:rPr lang="es-MX" dirty="0"/>
              <a:t>El regañarlos e irritarlos no les ayudará a reformarse. Al dirigirlos debe mostrar firmeza, pero mezclada con bondad. Enséñeles con diligencia cómo ser cristianos. Nunca levante su voz con pasión; nunca explote con ira, porque al hacerlo, en lugar de corregir sus errores, se mantendrán mas tercos en su </a:t>
            </a:r>
            <a:r>
              <a:rPr lang="es-MX" dirty="0" smtClean="0"/>
              <a:t>posición.</a:t>
            </a:r>
          </a:p>
          <a:p>
            <a:r>
              <a:rPr lang="es-MX" dirty="0"/>
              <a:t>Y en la medida en que su carácter y su disposición vayan cambiando, usted </a:t>
            </a:r>
            <a:r>
              <a:rPr lang="es-MX" dirty="0" smtClean="0"/>
              <a:t>será </a:t>
            </a:r>
            <a:r>
              <a:rPr lang="es-MX" dirty="0"/>
              <a:t>una influencia para cambiar también el carácter y la disposición de sus hijos.</a:t>
            </a:r>
          </a:p>
        </p:txBody>
      </p:sp>
      <p:sp>
        <p:nvSpPr>
          <p:cNvPr id="3" name="2 Título"/>
          <p:cNvSpPr>
            <a:spLocks noGrp="1"/>
          </p:cNvSpPr>
          <p:nvPr>
            <p:ph type="title"/>
          </p:nvPr>
        </p:nvSpPr>
        <p:spPr>
          <a:xfrm>
            <a:off x="2339752" y="332656"/>
            <a:ext cx="8381260" cy="1054394"/>
          </a:xfrm>
        </p:spPr>
        <p:txBody>
          <a:bodyPr/>
          <a:lstStyle/>
          <a:p>
            <a:r>
              <a:rPr lang="es-MX" dirty="0" smtClean="0"/>
              <a:t>Deber de los padres</a:t>
            </a:r>
            <a:endParaRPr lang="es-MX" dirty="0"/>
          </a:p>
        </p:txBody>
      </p:sp>
      <p:sp>
        <p:nvSpPr>
          <p:cNvPr id="4" name="3 Rectángulo"/>
          <p:cNvSpPr/>
          <p:nvPr/>
        </p:nvSpPr>
        <p:spPr>
          <a:xfrm>
            <a:off x="5364088" y="1578204"/>
            <a:ext cx="3571491" cy="369332"/>
          </a:xfrm>
          <a:prstGeom prst="rect">
            <a:avLst/>
          </a:prstGeom>
        </p:spPr>
        <p:txBody>
          <a:bodyPr wrap="none">
            <a:spAutoFit/>
          </a:bodyPr>
          <a:lstStyle/>
          <a:p>
            <a:r>
              <a:rPr lang="es-MX" dirty="0" smtClean="0"/>
              <a:t>Hijas de Dios, pág. 218, 219 y 221</a:t>
            </a:r>
            <a:endParaRPr lang="es-MX" dirty="0"/>
          </a:p>
        </p:txBody>
      </p:sp>
    </p:spTree>
    <p:extLst>
      <p:ext uri="{BB962C8B-B14F-4D97-AF65-F5344CB8AC3E}">
        <p14:creationId xmlns:p14="http://schemas.microsoft.com/office/powerpoint/2010/main" val="4173839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receroperecer.com/wp-content/uploads/2012/03/embarazo.jpg"/>
          <p:cNvPicPr>
            <a:picLocks noChangeAspect="1" noChangeArrowheads="1"/>
          </p:cNvPicPr>
          <p:nvPr/>
        </p:nvPicPr>
        <p:blipFill>
          <a:blip r:embed="rId2" cstate="print"/>
          <a:srcRect/>
          <a:stretch>
            <a:fillRect/>
          </a:stretch>
        </p:blipFill>
        <p:spPr bwMode="auto">
          <a:xfrm>
            <a:off x="1475656" y="2492896"/>
            <a:ext cx="4752528" cy="3143980"/>
          </a:xfrm>
          <a:prstGeom prst="rect">
            <a:avLst/>
          </a:prstGeom>
          <a:noFill/>
        </p:spPr>
      </p:pic>
      <p:sp>
        <p:nvSpPr>
          <p:cNvPr id="2" name="1 Título"/>
          <p:cNvSpPr>
            <a:spLocks noGrp="1"/>
          </p:cNvSpPr>
          <p:nvPr>
            <p:ph type="ctrTitle"/>
          </p:nvPr>
        </p:nvSpPr>
        <p:spPr>
          <a:xfrm>
            <a:off x="407640" y="548680"/>
            <a:ext cx="6324600" cy="1828800"/>
          </a:xfrm>
        </p:spPr>
        <p:txBody>
          <a:bodyPr/>
          <a:lstStyle/>
          <a:p>
            <a:pPr algn="ctr"/>
            <a:r>
              <a:rPr lang="es-MX" dirty="0" smtClean="0"/>
              <a:t>CUIDADOS DURANTE EL PERIODO DE GESTACIÓN</a:t>
            </a:r>
            <a:endParaRPr lang="es-MX" dirty="0"/>
          </a:p>
        </p:txBody>
      </p:sp>
    </p:spTree>
    <p:extLst>
      <p:ext uri="{BB962C8B-B14F-4D97-AF65-F5344CB8AC3E}">
        <p14:creationId xmlns:p14="http://schemas.microsoft.com/office/powerpoint/2010/main" val="3603162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GESTACIÓN</a:t>
            </a:r>
            <a:endParaRPr lang="es-MX" dirty="0"/>
          </a:p>
        </p:txBody>
      </p:sp>
      <p:sp>
        <p:nvSpPr>
          <p:cNvPr id="3" name="2 Marcador de contenido"/>
          <p:cNvSpPr>
            <a:spLocks noGrp="1"/>
          </p:cNvSpPr>
          <p:nvPr>
            <p:ph idx="1"/>
          </p:nvPr>
        </p:nvSpPr>
        <p:spPr/>
        <p:txBody>
          <a:bodyPr/>
          <a:lstStyle/>
          <a:p>
            <a:r>
              <a:rPr lang="es-MX" dirty="0">
                <a:solidFill>
                  <a:schemeClr val="tx2"/>
                </a:solidFill>
                <a:latin typeface="+mn-lt"/>
                <a:ea typeface="+mn-ea"/>
                <a:cs typeface="+mn-cs"/>
              </a:rPr>
              <a:t> </a:t>
            </a:r>
            <a:r>
              <a:rPr lang="es-MX" dirty="0" smtClean="0">
                <a:solidFill>
                  <a:schemeClr val="tx2"/>
                </a:solidFill>
                <a:latin typeface="+mn-lt"/>
                <a:ea typeface="+mn-ea"/>
                <a:cs typeface="+mn-cs"/>
              </a:rPr>
              <a:t>Período </a:t>
            </a:r>
            <a:r>
              <a:rPr lang="es-MX" dirty="0">
                <a:solidFill>
                  <a:schemeClr val="tx2"/>
                </a:solidFill>
                <a:latin typeface="+mn-lt"/>
                <a:ea typeface="+mn-ea"/>
                <a:cs typeface="+mn-cs"/>
              </a:rPr>
              <a:t>de cuarenta semanas de duración, en el que tiene lugar el desarrollo del embrión hasta su formación completa y durante el cual tiene lugar la formación de todos los órganos</a:t>
            </a:r>
            <a:r>
              <a:rPr lang="es-MX" dirty="0" smtClean="0">
                <a:solidFill>
                  <a:schemeClr val="tx2"/>
                </a:solidFill>
                <a:latin typeface="+mn-lt"/>
                <a:ea typeface="+mn-ea"/>
                <a:cs typeface="+mn-cs"/>
              </a:rPr>
              <a:t>.</a:t>
            </a:r>
          </a:p>
          <a:p>
            <a:pPr marL="45720" indent="0">
              <a:buNone/>
            </a:pPr>
            <a:endParaRPr lang="es-MX" dirty="0"/>
          </a:p>
          <a:p>
            <a:pPr marL="45720" indent="0">
              <a:buNone/>
            </a:pPr>
            <a:r>
              <a:rPr lang="es-MX" dirty="0" smtClean="0"/>
              <a:t>IMPORTANCIA DE LOS PRIMEROS TRES MESES</a:t>
            </a:r>
          </a:p>
          <a:p>
            <a:pPr marL="45720" indent="0">
              <a:buNone/>
            </a:pPr>
            <a:r>
              <a:rPr lang="es-MX" dirty="0"/>
              <a:t>En este periodo debes tener muchos cuidados para no correr el riesgo y vivir un gestación feliz</a:t>
            </a:r>
          </a:p>
          <a:p>
            <a:r>
              <a:rPr lang="es-MX" dirty="0">
                <a:solidFill>
                  <a:schemeClr val="tx2">
                    <a:lumMod val="60000"/>
                    <a:lumOff val="40000"/>
                  </a:schemeClr>
                </a:solidFill>
              </a:rPr>
              <a:t>Exámenes médicos: </a:t>
            </a:r>
            <a:r>
              <a:rPr lang="es-MX" dirty="0"/>
              <a:t>Cada cuatro semanas hasta la 28ª semana de embarazo a partir de entonces cada dos semanas hasta la 36ª semana de embarazo y luego una vez por semana hasta el parto</a:t>
            </a:r>
          </a:p>
          <a:p>
            <a:endParaRPr lang="es-MX" dirty="0"/>
          </a:p>
        </p:txBody>
      </p:sp>
    </p:spTree>
    <p:extLst>
      <p:ext uri="{BB962C8B-B14F-4D97-AF65-F5344CB8AC3E}">
        <p14:creationId xmlns:p14="http://schemas.microsoft.com/office/powerpoint/2010/main" val="1157337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772816"/>
            <a:ext cx="7239000" cy="4525963"/>
          </a:xfrm>
        </p:spPr>
        <p:txBody>
          <a:bodyPr>
            <a:normAutofit fontScale="85000" lnSpcReduction="10000"/>
          </a:bodyPr>
          <a:lstStyle/>
          <a:p>
            <a:r>
              <a:rPr lang="es-MX" sz="2800" dirty="0" smtClean="0">
                <a:solidFill>
                  <a:schemeClr val="tx2"/>
                </a:solidFill>
                <a:latin typeface="+mn-lt"/>
                <a:ea typeface="+mn-ea"/>
                <a:cs typeface="+mn-cs"/>
              </a:rPr>
              <a:t>A lo largo del embarazo, el profesional de la salud que supervise su embarazo la pesará y le tomará la tensión arterial al tiempo que evalúa el crecimiento y el desarrollo del bebé (palpándole el abdomen midiéndole el vientre y escuchando el latido cardíaco del feto a partir del segundo trimestre de embarazo). A lo largo del embarazo, también le practicarán varias pruebas de diagnóstico prenatal, incluyendo análisis de sangre y de orina, exploraciones del cuello uterino y probablemente por lo menos una ecografía.</a:t>
            </a:r>
            <a:endParaRPr lang="es-MX" sz="2800" dirty="0" smtClean="0"/>
          </a:p>
          <a:p>
            <a:endParaRPr lang="es-MX" dirty="0"/>
          </a:p>
        </p:txBody>
      </p:sp>
    </p:spTree>
    <p:extLst>
      <p:ext uri="{BB962C8B-B14F-4D97-AF65-F5344CB8AC3E}">
        <p14:creationId xmlns:p14="http://schemas.microsoft.com/office/powerpoint/2010/main" val="1489249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omen.mhsblogs.com/blogs/files/2013/11/11-28-13-Nausea-during-Pregnancy.jpg"/>
          <p:cNvPicPr>
            <a:picLocks noChangeAspect="1" noChangeArrowheads="1"/>
          </p:cNvPicPr>
          <p:nvPr/>
        </p:nvPicPr>
        <p:blipFill>
          <a:blip r:embed="rId2" cstate="print"/>
          <a:srcRect/>
          <a:stretch>
            <a:fillRect/>
          </a:stretch>
        </p:blipFill>
        <p:spPr bwMode="auto">
          <a:xfrm>
            <a:off x="7018979" y="1484784"/>
            <a:ext cx="1905658" cy="1264460"/>
          </a:xfrm>
          <a:prstGeom prst="rect">
            <a:avLst/>
          </a:prstGeom>
          <a:noFill/>
        </p:spPr>
      </p:pic>
      <p:pic>
        <p:nvPicPr>
          <p:cNvPr id="20484" name="Picture 4" descr="http://inatal.org/images/embarazo/s%C3%ADntomasdelembarazo/nausea3.jpg"/>
          <p:cNvPicPr>
            <a:picLocks noChangeAspect="1" noChangeArrowheads="1"/>
          </p:cNvPicPr>
          <p:nvPr/>
        </p:nvPicPr>
        <p:blipFill>
          <a:blip r:embed="rId3" cstate="print"/>
          <a:srcRect/>
          <a:stretch>
            <a:fillRect/>
          </a:stretch>
        </p:blipFill>
        <p:spPr bwMode="auto">
          <a:xfrm>
            <a:off x="3161904" y="4640447"/>
            <a:ext cx="2532160" cy="1961017"/>
          </a:xfrm>
          <a:prstGeom prst="rect">
            <a:avLst/>
          </a:prstGeom>
          <a:noFill/>
        </p:spPr>
      </p:pic>
      <p:pic>
        <p:nvPicPr>
          <p:cNvPr id="20488" name="Picture 8" descr="http://media.uccdn.com/images/7/5/5/img_como_bajar_la_presion_arterial_alta_en_el_embarazo_24557_orig.jpg"/>
          <p:cNvPicPr>
            <a:picLocks noChangeAspect="1" noChangeArrowheads="1"/>
          </p:cNvPicPr>
          <p:nvPr/>
        </p:nvPicPr>
        <p:blipFill>
          <a:blip r:embed="rId4" cstate="print"/>
          <a:srcRect/>
          <a:stretch>
            <a:fillRect/>
          </a:stretch>
        </p:blipFill>
        <p:spPr bwMode="auto">
          <a:xfrm>
            <a:off x="7018979" y="2996952"/>
            <a:ext cx="1651383" cy="1457103"/>
          </a:xfrm>
          <a:prstGeom prst="rect">
            <a:avLst/>
          </a:prstGeom>
          <a:noFill/>
        </p:spPr>
      </p:pic>
      <p:sp>
        <p:nvSpPr>
          <p:cNvPr id="2" name="1 Título"/>
          <p:cNvSpPr>
            <a:spLocks noGrp="1"/>
          </p:cNvSpPr>
          <p:nvPr>
            <p:ph type="title"/>
          </p:nvPr>
        </p:nvSpPr>
        <p:spPr/>
        <p:txBody>
          <a:bodyPr/>
          <a:lstStyle/>
          <a:p>
            <a:pPr algn="ctr"/>
            <a:r>
              <a:rPr lang="es-MX" sz="2800" dirty="0" smtClean="0"/>
              <a:t>MALESTARES DE LOS PRIMEROS TRES MESES</a:t>
            </a:r>
            <a:endParaRPr lang="es-MX" sz="2800" dirty="0"/>
          </a:p>
        </p:txBody>
      </p:sp>
      <p:sp>
        <p:nvSpPr>
          <p:cNvPr id="3" name="2 Marcador de contenido"/>
          <p:cNvSpPr>
            <a:spLocks noGrp="1"/>
          </p:cNvSpPr>
          <p:nvPr>
            <p:ph idx="1"/>
          </p:nvPr>
        </p:nvSpPr>
        <p:spPr>
          <a:xfrm>
            <a:off x="0" y="1565263"/>
            <a:ext cx="6984776" cy="4608512"/>
          </a:xfrm>
        </p:spPr>
        <p:txBody>
          <a:bodyPr numCol="2"/>
          <a:lstStyle/>
          <a:p>
            <a:r>
              <a:rPr lang="es-MX" sz="2000" dirty="0" smtClean="0">
                <a:solidFill>
                  <a:schemeClr val="tx2">
                    <a:lumMod val="75000"/>
                  </a:schemeClr>
                </a:solidFill>
              </a:rPr>
              <a:t>NÁUSEAS:</a:t>
            </a:r>
            <a:r>
              <a:rPr lang="es-MX" sz="2000" dirty="0" smtClean="0"/>
              <a:t> Por los cambios hormonales</a:t>
            </a:r>
          </a:p>
          <a:p>
            <a:r>
              <a:rPr lang="es-MX" sz="2000" dirty="0" smtClean="0">
                <a:solidFill>
                  <a:schemeClr val="tx2">
                    <a:lumMod val="75000"/>
                  </a:schemeClr>
                </a:solidFill>
              </a:rPr>
              <a:t>VÓMITOS:</a:t>
            </a:r>
            <a:r>
              <a:rPr lang="es-MX" sz="2000" dirty="0" smtClean="0"/>
              <a:t> No afecta al feto</a:t>
            </a:r>
          </a:p>
          <a:p>
            <a:r>
              <a:rPr lang="es-MX" sz="2000" dirty="0" smtClean="0">
                <a:solidFill>
                  <a:schemeClr val="tx2">
                    <a:lumMod val="75000"/>
                  </a:schemeClr>
                </a:solidFill>
              </a:rPr>
              <a:t>DOLORES DE CABEZA: </a:t>
            </a:r>
            <a:r>
              <a:rPr lang="es-MX" sz="2000" dirty="0" smtClean="0"/>
              <a:t>No debes tomar ningún medicamento pues puede afectar al desarrollo del bebé</a:t>
            </a:r>
          </a:p>
          <a:p>
            <a:r>
              <a:rPr lang="es-MX" sz="2000" dirty="0" smtClean="0">
                <a:solidFill>
                  <a:schemeClr val="tx2">
                    <a:lumMod val="75000"/>
                  </a:schemeClr>
                </a:solidFill>
              </a:rPr>
              <a:t>CANSANCIO:</a:t>
            </a:r>
            <a:r>
              <a:rPr lang="es-MX" sz="2000" dirty="0" smtClean="0">
                <a:solidFill>
                  <a:schemeClr val="tx2">
                    <a:lumMod val="60000"/>
                    <a:lumOff val="40000"/>
                  </a:schemeClr>
                </a:solidFill>
              </a:rPr>
              <a:t> </a:t>
            </a:r>
            <a:r>
              <a:rPr lang="es-MX" sz="2000" dirty="0" smtClean="0"/>
              <a:t>es normal, el embarazo necesita descanso para el buen desarrollo del bebé</a:t>
            </a:r>
          </a:p>
          <a:p>
            <a:pPr marL="45720" indent="0">
              <a:buNone/>
            </a:pPr>
            <a:endParaRPr lang="es-MX" sz="2000" dirty="0" smtClean="0"/>
          </a:p>
          <a:p>
            <a:r>
              <a:rPr lang="es-MX" sz="2000" dirty="0" smtClean="0">
                <a:solidFill>
                  <a:schemeClr val="tx2">
                    <a:lumMod val="75000"/>
                  </a:schemeClr>
                </a:solidFill>
              </a:rPr>
              <a:t>PRESIÓN ARTERIAL BAJA </a:t>
            </a:r>
            <a:r>
              <a:rPr lang="es-MX" sz="2000" dirty="0" smtClean="0"/>
              <a:t>: normales pero si persisten, debes consultar a tu médico. </a:t>
            </a:r>
          </a:p>
          <a:p>
            <a:r>
              <a:rPr lang="es-MX" sz="2000" dirty="0" smtClean="0">
                <a:solidFill>
                  <a:schemeClr val="tx2">
                    <a:lumMod val="75000"/>
                  </a:schemeClr>
                </a:solidFill>
              </a:rPr>
              <a:t>MANCHADOS: </a:t>
            </a:r>
            <a:r>
              <a:rPr lang="es-MX" sz="2000" dirty="0" smtClean="0"/>
              <a:t>causado por flujo vaginal blanco o amarillento</a:t>
            </a:r>
          </a:p>
          <a:p>
            <a:endParaRPr lang="es-MX" sz="2000" dirty="0"/>
          </a:p>
        </p:txBody>
      </p:sp>
      <p:pic>
        <p:nvPicPr>
          <p:cNvPr id="20486" name="Picture 6" descr="http://sermujer.uy/wp-content/uploads/2013/09/embarazo.jpg"/>
          <p:cNvPicPr>
            <a:picLocks noChangeAspect="1" noChangeArrowheads="1"/>
          </p:cNvPicPr>
          <p:nvPr/>
        </p:nvPicPr>
        <p:blipFill>
          <a:blip r:embed="rId5" cstate="print"/>
          <a:srcRect/>
          <a:stretch>
            <a:fillRect/>
          </a:stretch>
        </p:blipFill>
        <p:spPr bwMode="auto">
          <a:xfrm>
            <a:off x="5999935" y="4640447"/>
            <a:ext cx="3024336" cy="1800750"/>
          </a:xfrm>
          <a:prstGeom prst="rect">
            <a:avLst/>
          </a:prstGeom>
          <a:noFill/>
        </p:spPr>
      </p:pic>
    </p:spTree>
    <p:extLst>
      <p:ext uri="{BB962C8B-B14F-4D97-AF65-F5344CB8AC3E}">
        <p14:creationId xmlns:p14="http://schemas.microsoft.com/office/powerpoint/2010/main" val="1235232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z="2800" dirty="0" smtClean="0"/>
              <a:t>CUIDADOS DE SALUD DURANTE EL EMBARAZO</a:t>
            </a:r>
            <a:endParaRPr lang="es-MX" sz="2800" dirty="0"/>
          </a:p>
        </p:txBody>
      </p:sp>
      <p:sp>
        <p:nvSpPr>
          <p:cNvPr id="4" name="3 Marcador de contenido"/>
          <p:cNvSpPr>
            <a:spLocks noGrp="1"/>
          </p:cNvSpPr>
          <p:nvPr>
            <p:ph idx="1"/>
          </p:nvPr>
        </p:nvSpPr>
        <p:spPr>
          <a:xfrm>
            <a:off x="1403648" y="1844824"/>
            <a:ext cx="7239000" cy="4525963"/>
          </a:xfrm>
        </p:spPr>
        <p:txBody>
          <a:bodyPr>
            <a:normAutofit fontScale="92500" lnSpcReduction="20000"/>
          </a:bodyPr>
          <a:lstStyle/>
          <a:p>
            <a:pPr>
              <a:buNone/>
            </a:pPr>
            <a:r>
              <a:rPr lang="es-MX" sz="2000" dirty="0" smtClean="0">
                <a:solidFill>
                  <a:srgbClr val="FF0000"/>
                </a:solidFill>
              </a:rPr>
              <a:t>Belleza durante el embarazo: </a:t>
            </a:r>
            <a:r>
              <a:rPr lang="es-MX" sz="2000" dirty="0" smtClean="0">
                <a:solidFill>
                  <a:schemeClr val="accent1">
                    <a:lumMod val="50000"/>
                  </a:schemeClr>
                </a:solidFill>
              </a:rPr>
              <a:t>colocar constantemente crema humectante en la piel para evitar estrías y resequedad </a:t>
            </a:r>
          </a:p>
          <a:p>
            <a:pPr>
              <a:buNone/>
            </a:pPr>
            <a:r>
              <a:rPr lang="es-MX" sz="2000" dirty="0" smtClean="0">
                <a:solidFill>
                  <a:srgbClr val="FF0000"/>
                </a:solidFill>
              </a:rPr>
              <a:t>Bienestar físico: </a:t>
            </a:r>
            <a:r>
              <a:rPr lang="es-MX" sz="2000" dirty="0" smtClean="0">
                <a:solidFill>
                  <a:schemeClr val="accent1">
                    <a:lumMod val="50000"/>
                  </a:schemeClr>
                </a:solidFill>
              </a:rPr>
              <a:t>debido al cansancio en las piernas se recomienda colocar las piernas hacia arriba, apoyada en la pared</a:t>
            </a:r>
          </a:p>
          <a:p>
            <a:pPr>
              <a:buNone/>
            </a:pPr>
            <a:r>
              <a:rPr lang="es-MX" sz="2000" dirty="0" smtClean="0">
                <a:solidFill>
                  <a:srgbClr val="FF0000"/>
                </a:solidFill>
              </a:rPr>
              <a:t>Ejercicio: </a:t>
            </a:r>
            <a:r>
              <a:rPr lang="es-MX" sz="2000" dirty="0" smtClean="0">
                <a:solidFill>
                  <a:schemeClr val="accent1">
                    <a:lumMod val="50000"/>
                  </a:schemeClr>
                </a:solidFill>
              </a:rPr>
              <a:t>se recomienda hacer ejercicio en el periodo de gestación para aumentar la oxigenación en el organismo, prepara los músculos  para el momento de dar a luz y se recomienda no estar por mucho tiempo en una sola posición, como sentada o parada. </a:t>
            </a:r>
          </a:p>
          <a:p>
            <a:pPr>
              <a:buNone/>
            </a:pPr>
            <a:r>
              <a:rPr lang="es-MX" sz="2000" dirty="0" smtClean="0">
                <a:solidFill>
                  <a:srgbClr val="FF0000"/>
                </a:solidFill>
              </a:rPr>
              <a:t>Posición correctamente para dormir: </a:t>
            </a:r>
            <a:r>
              <a:rPr lang="es-MX" sz="2000" dirty="0" smtClean="0">
                <a:solidFill>
                  <a:schemeClr val="accent1">
                    <a:lumMod val="50000"/>
                  </a:schemeClr>
                </a:solidFill>
              </a:rPr>
              <a:t>la posición mas adecuada es boca arriba, también se recomienda dormir del lado izquierdo para dejar libre la vena cava y poder respirar bien, </a:t>
            </a:r>
            <a:r>
              <a:rPr lang="es-MX" sz="2000" dirty="0" err="1" smtClean="0">
                <a:solidFill>
                  <a:schemeClr val="accent1">
                    <a:lumMod val="50000"/>
                  </a:schemeClr>
                </a:solidFill>
              </a:rPr>
              <a:t>tambien</a:t>
            </a:r>
            <a:r>
              <a:rPr lang="es-MX" sz="2000" dirty="0" smtClean="0">
                <a:solidFill>
                  <a:schemeClr val="accent1">
                    <a:lumMod val="50000"/>
                  </a:schemeClr>
                </a:solidFill>
              </a:rPr>
              <a:t> colocando una almohada entre las piernas y otra debajo de la panza, esto seria posición de un lado </a:t>
            </a:r>
          </a:p>
        </p:txBody>
      </p:sp>
    </p:spTree>
    <p:extLst>
      <p:ext uri="{BB962C8B-B14F-4D97-AF65-F5344CB8AC3E}">
        <p14:creationId xmlns:p14="http://schemas.microsoft.com/office/powerpoint/2010/main" val="1326640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a:t>"Le pedí al SEÑOR que me diera este niño, y él concedió mi petición. Ahora se lo entrego al SEÑOR, y le SEÑOR. Mientras el viva estará dedicado a él" </a:t>
            </a:r>
            <a:r>
              <a:rPr lang="es-MX" b="1" dirty="0"/>
              <a:t>1 Samuel 1:27-28</a:t>
            </a:r>
          </a:p>
          <a:p>
            <a:r>
              <a:rPr lang="es-MX" dirty="0" smtClean="0"/>
              <a:t>He </a:t>
            </a:r>
            <a:r>
              <a:rPr lang="es-MX" dirty="0"/>
              <a:t>aquí, herencia de Jehová son los hijos;</a:t>
            </a:r>
            <a:br>
              <a:rPr lang="es-MX" dirty="0"/>
            </a:br>
            <a:r>
              <a:rPr lang="es-MX" dirty="0"/>
              <a:t>Cosa de estima el fruto del vientre</a:t>
            </a:r>
            <a:r>
              <a:rPr lang="es-MX" dirty="0" smtClean="0"/>
              <a:t>. </a:t>
            </a:r>
            <a:r>
              <a:rPr lang="es-MX" b="1" dirty="0" smtClean="0"/>
              <a:t>Salmo 127:3</a:t>
            </a:r>
          </a:p>
          <a:p>
            <a:r>
              <a:rPr lang="es-MX" dirty="0"/>
              <a:t>Mas vosotros fructificad y multiplicaos; procread abundantemente en la tierra, y multiplicaos en ella</a:t>
            </a:r>
            <a:r>
              <a:rPr lang="es-MX" dirty="0" smtClean="0"/>
              <a:t>. </a:t>
            </a:r>
            <a:r>
              <a:rPr lang="es-MX" b="1" dirty="0"/>
              <a:t>Génesis 9:7</a:t>
            </a:r>
          </a:p>
          <a:p>
            <a:pPr marL="45720" indent="0">
              <a:buNone/>
            </a:pPr>
            <a:r>
              <a:rPr lang="es-MX" dirty="0"/>
              <a:t/>
            </a:r>
            <a:br>
              <a:rPr lang="es-MX" dirty="0"/>
            </a:br>
            <a:r>
              <a:rPr lang="es-MX" dirty="0"/>
              <a:t/>
            </a:r>
            <a:br>
              <a:rPr lang="es-MX" dirty="0"/>
            </a:br>
            <a:endParaRPr lang="es-MX" dirty="0"/>
          </a:p>
        </p:txBody>
      </p:sp>
      <p:sp>
        <p:nvSpPr>
          <p:cNvPr id="3" name="2 Título"/>
          <p:cNvSpPr>
            <a:spLocks noGrp="1"/>
          </p:cNvSpPr>
          <p:nvPr>
            <p:ph type="title"/>
          </p:nvPr>
        </p:nvSpPr>
        <p:spPr/>
        <p:txBody>
          <a:bodyPr/>
          <a:lstStyle/>
          <a:p>
            <a:r>
              <a:rPr lang="es-MX" dirty="0" smtClean="0"/>
              <a:t>¿Qué dice la Biblia?</a:t>
            </a:r>
            <a:endParaRPr lang="es-MX"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954" b="14649"/>
          <a:stretch/>
        </p:blipFill>
        <p:spPr bwMode="auto">
          <a:xfrm>
            <a:off x="1835696" y="4293096"/>
            <a:ext cx="5328592"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401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z="2800" dirty="0" smtClean="0"/>
              <a:t>COSAS QUE </a:t>
            </a:r>
            <a:r>
              <a:rPr lang="es-MX" sz="2800" dirty="0"/>
              <a:t>N</a:t>
            </a:r>
            <a:r>
              <a:rPr lang="es-MX" sz="2800" dirty="0" smtClean="0"/>
              <a:t>O DEBES HACER EN EL EMBARAZO</a:t>
            </a:r>
            <a:endParaRPr lang="es-MX" sz="2800" dirty="0"/>
          </a:p>
        </p:txBody>
      </p:sp>
      <p:sp>
        <p:nvSpPr>
          <p:cNvPr id="3" name="2 Marcador de contenido"/>
          <p:cNvSpPr>
            <a:spLocks noGrp="1"/>
          </p:cNvSpPr>
          <p:nvPr>
            <p:ph idx="1"/>
          </p:nvPr>
        </p:nvSpPr>
        <p:spPr/>
        <p:txBody>
          <a:bodyPr>
            <a:normAutofit lnSpcReduction="10000"/>
          </a:bodyPr>
          <a:lstStyle/>
          <a:p>
            <a:r>
              <a:rPr lang="es-MX" sz="2800" dirty="0" smtClean="0">
                <a:solidFill>
                  <a:schemeClr val="tx2">
                    <a:lumMod val="60000"/>
                    <a:lumOff val="40000"/>
                  </a:schemeClr>
                </a:solidFill>
              </a:rPr>
              <a:t>1.fumar: </a:t>
            </a:r>
            <a:r>
              <a:rPr lang="es-MX" sz="2800" dirty="0" smtClean="0">
                <a:solidFill>
                  <a:schemeClr val="tx2"/>
                </a:solidFill>
                <a:latin typeface="+mn-lt"/>
                <a:ea typeface="+mn-ea"/>
                <a:cs typeface="+mn-cs"/>
              </a:rPr>
              <a:t>pueden </a:t>
            </a:r>
            <a:r>
              <a:rPr lang="es-MX" sz="2800" dirty="0">
                <a:solidFill>
                  <a:schemeClr val="tx2"/>
                </a:solidFill>
                <a:latin typeface="+mn-lt"/>
                <a:ea typeface="+mn-ea"/>
                <a:cs typeface="+mn-cs"/>
              </a:rPr>
              <a:t>provocar malformaciones congénitas, parto prematuro o retardo del crecimiento del feto</a:t>
            </a:r>
            <a:r>
              <a:rPr lang="es-MX" sz="2800" dirty="0" smtClean="0">
                <a:solidFill>
                  <a:schemeClr val="tx2"/>
                </a:solidFill>
                <a:latin typeface="+mn-lt"/>
                <a:ea typeface="+mn-ea"/>
                <a:cs typeface="+mn-cs"/>
              </a:rPr>
              <a:t>.</a:t>
            </a:r>
          </a:p>
          <a:p>
            <a:endParaRPr lang="es-MX" sz="2800" dirty="0" smtClean="0"/>
          </a:p>
          <a:p>
            <a:r>
              <a:rPr lang="es-MX" sz="2800" dirty="0" smtClean="0">
                <a:solidFill>
                  <a:schemeClr val="tx2">
                    <a:lumMod val="60000"/>
                    <a:lumOff val="40000"/>
                  </a:schemeClr>
                </a:solidFill>
              </a:rPr>
              <a:t>2. beber alcohol:</a:t>
            </a:r>
            <a:r>
              <a:rPr lang="es-MX" sz="2800" dirty="0" smtClean="0">
                <a:solidFill>
                  <a:schemeClr val="tx2"/>
                </a:solidFill>
                <a:latin typeface="+mn-lt"/>
                <a:ea typeface="+mn-ea"/>
                <a:cs typeface="+mn-cs"/>
              </a:rPr>
              <a:t> pueden provocar malformaciones congénitas, parto prematuro o retardo del crecimiento del feto.</a:t>
            </a:r>
          </a:p>
          <a:p>
            <a:endParaRPr lang="es-MX" sz="2800" dirty="0" smtClean="0">
              <a:solidFill>
                <a:schemeClr val="tx2">
                  <a:lumMod val="60000"/>
                  <a:lumOff val="40000"/>
                </a:schemeClr>
              </a:solidFill>
            </a:endParaRPr>
          </a:p>
          <a:p>
            <a:r>
              <a:rPr lang="es-MX" sz="2800" dirty="0" smtClean="0">
                <a:solidFill>
                  <a:schemeClr val="tx2">
                    <a:lumMod val="60000"/>
                    <a:lumOff val="40000"/>
                  </a:schemeClr>
                </a:solidFill>
              </a:rPr>
              <a:t>3.relaciones sexuales: </a:t>
            </a:r>
            <a:r>
              <a:rPr lang="es-MX" sz="2800" dirty="0" smtClean="0"/>
              <a:t>en caso de tener síntomas de aborto, se recomienda evitarlo.</a:t>
            </a:r>
          </a:p>
        </p:txBody>
      </p:sp>
    </p:spTree>
    <p:extLst>
      <p:ext uri="{BB962C8B-B14F-4D97-AF65-F5344CB8AC3E}">
        <p14:creationId xmlns:p14="http://schemas.microsoft.com/office/powerpoint/2010/main" val="3969129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z="2800" dirty="0" smtClean="0"/>
              <a:t>ALIMENTACION  EN LOS PRIMEROS TRES MESES </a:t>
            </a:r>
            <a:endParaRPr lang="es-MX" sz="2800" dirty="0"/>
          </a:p>
        </p:txBody>
      </p:sp>
      <p:pic>
        <p:nvPicPr>
          <p:cNvPr id="19458" name="Picture 2" descr="http://ella.laprensagrafica.com/wp-content/uploads/2013/03/shutterstock_46690786.jpg"/>
          <p:cNvPicPr>
            <a:picLocks noChangeAspect="1" noChangeArrowheads="1"/>
          </p:cNvPicPr>
          <p:nvPr/>
        </p:nvPicPr>
        <p:blipFill>
          <a:blip r:embed="rId2" cstate="print"/>
          <a:srcRect/>
          <a:stretch>
            <a:fillRect/>
          </a:stretch>
        </p:blipFill>
        <p:spPr bwMode="auto">
          <a:xfrm>
            <a:off x="2195736" y="1772816"/>
            <a:ext cx="5040560" cy="3719934"/>
          </a:xfrm>
          <a:prstGeom prst="rect">
            <a:avLst/>
          </a:prstGeom>
          <a:noFill/>
        </p:spPr>
      </p:pic>
    </p:spTree>
    <p:extLst>
      <p:ext uri="{BB962C8B-B14F-4D97-AF65-F5344CB8AC3E}">
        <p14:creationId xmlns:p14="http://schemas.microsoft.com/office/powerpoint/2010/main" val="2684483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772816"/>
            <a:ext cx="7239000" cy="4525963"/>
          </a:xfrm>
        </p:spPr>
        <p:txBody>
          <a:bodyPr>
            <a:normAutofit fontScale="92500" lnSpcReduction="10000"/>
          </a:bodyPr>
          <a:lstStyle/>
          <a:p>
            <a:r>
              <a:rPr lang="es-MX" dirty="0" smtClean="0"/>
              <a:t>La </a:t>
            </a:r>
            <a:r>
              <a:rPr lang="es-MX" dirty="0"/>
              <a:t>alimentación es imprescindible para el crecimiento del bebé, ya que durante estos primeros meses se forman sus tejidos y órganos. Es erróneo pensar que hay que comer por dos, pero sí debes tener un cuidado doble con tu alimentación diaria:</a:t>
            </a:r>
          </a:p>
          <a:p>
            <a:endParaRPr lang="es-MX" dirty="0"/>
          </a:p>
          <a:p>
            <a:r>
              <a:rPr lang="es-MX" dirty="0"/>
              <a:t>Dieta. Durante el embarazo no debes seguir ninguna dieta para adelgazar. Tu alimentación debe ser equilibrada, contener todos los grupos de alimentos: frutas, vegetales, cereales, lácteos, carnes, pescados y grasas.</a:t>
            </a:r>
          </a:p>
          <a:p>
            <a:r>
              <a:rPr lang="es-MX" dirty="0"/>
              <a:t>Agua. Tomar Dos litros diarios de agua natural para mantenerte hidratada y ayudar a la formación del líquido amniótico.</a:t>
            </a:r>
          </a:p>
          <a:p>
            <a:r>
              <a:rPr lang="es-MX" dirty="0"/>
              <a:t>Suplementos. Los únicos que debes tomar son ácido fólico y vitaminas B y C.</a:t>
            </a:r>
          </a:p>
          <a:p>
            <a:endParaRPr lang="es-MX" sz="2000" dirty="0"/>
          </a:p>
        </p:txBody>
      </p:sp>
      <p:sp>
        <p:nvSpPr>
          <p:cNvPr id="2" name="1 Rectángulo"/>
          <p:cNvSpPr/>
          <p:nvPr/>
        </p:nvSpPr>
        <p:spPr>
          <a:xfrm>
            <a:off x="1691680" y="692696"/>
            <a:ext cx="5472608" cy="584775"/>
          </a:xfrm>
          <a:prstGeom prst="rect">
            <a:avLst/>
          </a:prstGeom>
        </p:spPr>
        <p:txBody>
          <a:bodyPr wrap="square">
            <a:spAutoFit/>
          </a:bodyPr>
          <a:lstStyle/>
          <a:p>
            <a:r>
              <a:rPr lang="es-MX"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¿Comer por dos?</a:t>
            </a:r>
          </a:p>
        </p:txBody>
      </p:sp>
    </p:spTree>
    <p:extLst>
      <p:ext uri="{BB962C8B-B14F-4D97-AF65-F5344CB8AC3E}">
        <p14:creationId xmlns:p14="http://schemas.microsoft.com/office/powerpoint/2010/main" val="3400519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z="2800" dirty="0" smtClean="0"/>
              <a:t>RECOMENDACIONES EN LA ALIMENTACION</a:t>
            </a:r>
            <a:endParaRPr lang="es-MX" sz="2800" dirty="0"/>
          </a:p>
        </p:txBody>
      </p:sp>
      <p:sp>
        <p:nvSpPr>
          <p:cNvPr id="3" name="2 Marcador de contenido"/>
          <p:cNvSpPr>
            <a:spLocks noGrp="1"/>
          </p:cNvSpPr>
          <p:nvPr>
            <p:ph idx="1"/>
          </p:nvPr>
        </p:nvSpPr>
        <p:spPr/>
        <p:txBody>
          <a:bodyPr>
            <a:normAutofit lnSpcReduction="10000"/>
          </a:bodyPr>
          <a:lstStyle/>
          <a:p>
            <a:r>
              <a:rPr lang="es-MX" sz="2000" dirty="0">
                <a:solidFill>
                  <a:schemeClr val="tx2"/>
                </a:solidFill>
                <a:latin typeface="+mn-lt"/>
                <a:ea typeface="+mn-ea"/>
                <a:cs typeface="+mn-cs"/>
              </a:rPr>
              <a:t>Se recomienda un aumento de 300 calorías diarias a partir del segundo trimestre para suplir las necesidades del embarazo</a:t>
            </a:r>
            <a:r>
              <a:rPr lang="es-MX" sz="2000" dirty="0" smtClean="0">
                <a:solidFill>
                  <a:schemeClr val="tx2"/>
                </a:solidFill>
                <a:latin typeface="+mn-lt"/>
                <a:ea typeface="+mn-ea"/>
                <a:cs typeface="+mn-cs"/>
              </a:rPr>
              <a:t>.</a:t>
            </a:r>
          </a:p>
          <a:p>
            <a:endParaRPr lang="es-MX" sz="2000" dirty="0" smtClean="0">
              <a:solidFill>
                <a:schemeClr val="tx2"/>
              </a:solidFill>
              <a:latin typeface="+mn-lt"/>
              <a:ea typeface="+mn-ea"/>
              <a:cs typeface="+mn-cs"/>
            </a:endParaRPr>
          </a:p>
          <a:p>
            <a:r>
              <a:rPr lang="es-MX" sz="2000" dirty="0">
                <a:solidFill>
                  <a:schemeClr val="tx2"/>
                </a:solidFill>
                <a:latin typeface="+mn-lt"/>
                <a:ea typeface="+mn-ea"/>
                <a:cs typeface="+mn-cs"/>
              </a:rPr>
              <a:t>Para no afectar su estado nutricional, debe consumir alimentos ricos en calorías. Además, no debe hacer comidas muy grandes; en lugar de esto, haga comidas pequeñas varias veces al día. Es preferible tomarse los líquidos entre las comidas y no con ellas</a:t>
            </a:r>
            <a:r>
              <a:rPr lang="es-MX" sz="2000" dirty="0" smtClean="0">
                <a:solidFill>
                  <a:schemeClr val="tx2"/>
                </a:solidFill>
                <a:latin typeface="+mn-lt"/>
                <a:ea typeface="+mn-ea"/>
                <a:cs typeface="+mn-cs"/>
              </a:rPr>
              <a:t>.</a:t>
            </a:r>
          </a:p>
          <a:p>
            <a:r>
              <a:rPr lang="es-MX" sz="2000" dirty="0"/>
              <a:t>´</a:t>
            </a:r>
            <a:endParaRPr lang="es-MX" sz="2000" dirty="0" smtClean="0">
              <a:solidFill>
                <a:schemeClr val="tx2"/>
              </a:solidFill>
              <a:latin typeface="+mn-lt"/>
              <a:ea typeface="+mn-ea"/>
              <a:cs typeface="+mn-cs"/>
            </a:endParaRPr>
          </a:p>
          <a:p>
            <a:r>
              <a:rPr lang="es-MX" sz="2000" dirty="0" smtClean="0"/>
              <a:t>Comer regularmente, no saltearse ninguna comida, y si es necesario varias meriendas para poder subir de 1-2 kilos en los primeros 2 meses y suministrar glucosa óptima para el feto</a:t>
            </a:r>
            <a:endParaRPr lang="es-MX" sz="2000" dirty="0"/>
          </a:p>
        </p:txBody>
      </p:sp>
    </p:spTree>
    <p:extLst>
      <p:ext uri="{BB962C8B-B14F-4D97-AF65-F5344CB8AC3E}">
        <p14:creationId xmlns:p14="http://schemas.microsoft.com/office/powerpoint/2010/main" val="2685126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700808"/>
            <a:ext cx="7239000" cy="4525963"/>
          </a:xfrm>
        </p:spPr>
        <p:txBody>
          <a:bodyPr>
            <a:normAutofit fontScale="85000" lnSpcReduction="10000"/>
          </a:bodyPr>
          <a:lstStyle/>
          <a:p>
            <a:pPr>
              <a:buNone/>
            </a:pPr>
            <a:r>
              <a:rPr lang="es-MX" b="1" cap="all" dirty="0">
                <a:solidFill>
                  <a:schemeClr val="tx2"/>
                </a:solidFill>
                <a:latin typeface="+mn-lt"/>
                <a:ea typeface="+mn-ea"/>
                <a:cs typeface="+mn-cs"/>
              </a:rPr>
              <a:t>PESO</a:t>
            </a:r>
          </a:p>
          <a:p>
            <a:r>
              <a:rPr lang="es-MX" sz="2000" dirty="0">
                <a:solidFill>
                  <a:schemeClr val="tx2"/>
                </a:solidFill>
                <a:latin typeface="+mn-lt"/>
                <a:ea typeface="+mn-ea"/>
                <a:cs typeface="+mn-cs"/>
              </a:rPr>
              <a:t>Durante la gestación tiene lugar un aumento de peso que se ha de controla, a fin de prevenir aumentos excesivos. Por lo general el incremento de peso oscila entre los 10 y 12.5 kg. Es normal que en la segunda mitad del embarazo el peso aumente a un ritmo más acelerado. </a:t>
            </a:r>
            <a:r>
              <a:rPr lang="es-MX" sz="2800" dirty="0">
                <a:solidFill>
                  <a:schemeClr val="tx2"/>
                </a:solidFill>
                <a:latin typeface="+mn-lt"/>
                <a:ea typeface="+mn-ea"/>
                <a:cs typeface="+mn-cs"/>
              </a:rPr>
              <a:t/>
            </a:r>
            <a:br>
              <a:rPr lang="es-MX" sz="2800" dirty="0">
                <a:solidFill>
                  <a:schemeClr val="tx2"/>
                </a:solidFill>
                <a:latin typeface="+mn-lt"/>
                <a:ea typeface="+mn-ea"/>
                <a:cs typeface="+mn-cs"/>
              </a:rPr>
            </a:br>
            <a:r>
              <a:rPr lang="es-MX" sz="2000" b="1" dirty="0">
                <a:solidFill>
                  <a:schemeClr val="tx2"/>
                </a:solidFill>
                <a:latin typeface="+mn-lt"/>
                <a:ea typeface="+mn-ea"/>
                <a:cs typeface="+mn-cs"/>
              </a:rPr>
              <a:t>Intervalos recomendados de incrementos de peso previo al embarazo</a:t>
            </a:r>
            <a:endParaRPr lang="es-MX" sz="2000" dirty="0">
              <a:solidFill>
                <a:schemeClr val="tx2"/>
              </a:solidFill>
              <a:latin typeface="+mn-lt"/>
              <a:ea typeface="+mn-ea"/>
              <a:cs typeface="+mn-cs"/>
            </a:endParaRPr>
          </a:p>
          <a:p>
            <a:r>
              <a:rPr lang="es-MX" sz="2000" dirty="0">
                <a:solidFill>
                  <a:schemeClr val="tx2"/>
                </a:solidFill>
                <a:latin typeface="+mn-lt"/>
                <a:ea typeface="+mn-ea"/>
                <a:cs typeface="+mn-cs"/>
              </a:rPr>
              <a:t>INCREMETO DE PESO (kg)</a:t>
            </a:r>
            <a:br>
              <a:rPr lang="es-MX" sz="2000" dirty="0">
                <a:solidFill>
                  <a:schemeClr val="tx2"/>
                </a:solidFill>
                <a:latin typeface="+mn-lt"/>
                <a:ea typeface="+mn-ea"/>
                <a:cs typeface="+mn-cs"/>
              </a:rPr>
            </a:br>
            <a:r>
              <a:rPr lang="es-MX" sz="2000" dirty="0">
                <a:solidFill>
                  <a:schemeClr val="tx2"/>
                </a:solidFill>
                <a:latin typeface="+mn-lt"/>
                <a:ea typeface="+mn-ea"/>
                <a:cs typeface="+mn-cs"/>
              </a:rPr>
              <a:t>Mujeres de bajo peso (&lt;90% del deseable) 12.5-18.0 kg</a:t>
            </a:r>
            <a:br>
              <a:rPr lang="es-MX" sz="2000" dirty="0">
                <a:solidFill>
                  <a:schemeClr val="tx2"/>
                </a:solidFill>
                <a:latin typeface="+mn-lt"/>
                <a:ea typeface="+mn-ea"/>
                <a:cs typeface="+mn-cs"/>
              </a:rPr>
            </a:br>
            <a:r>
              <a:rPr lang="es-MX" sz="2000" dirty="0">
                <a:solidFill>
                  <a:schemeClr val="tx2"/>
                </a:solidFill>
                <a:latin typeface="+mn-lt"/>
                <a:ea typeface="+mn-ea"/>
                <a:cs typeface="+mn-cs"/>
              </a:rPr>
              <a:t>Mujeres de peso normal 11.0-15.5 kg</a:t>
            </a:r>
            <a:br>
              <a:rPr lang="es-MX" sz="2000" dirty="0">
                <a:solidFill>
                  <a:schemeClr val="tx2"/>
                </a:solidFill>
                <a:latin typeface="+mn-lt"/>
                <a:ea typeface="+mn-ea"/>
                <a:cs typeface="+mn-cs"/>
              </a:rPr>
            </a:br>
            <a:r>
              <a:rPr lang="es-MX" sz="2000" dirty="0">
                <a:solidFill>
                  <a:schemeClr val="tx2"/>
                </a:solidFill>
                <a:latin typeface="+mn-lt"/>
                <a:ea typeface="+mn-ea"/>
                <a:cs typeface="+mn-cs"/>
              </a:rPr>
              <a:t>Mujeres con sobrepeso (&gt;120% del deseable) (&gt;135% del deseable) 6.5-11.06.5 kg</a:t>
            </a:r>
            <a:br>
              <a:rPr lang="es-MX" sz="2000" dirty="0">
                <a:solidFill>
                  <a:schemeClr val="tx2"/>
                </a:solidFill>
                <a:latin typeface="+mn-lt"/>
                <a:ea typeface="+mn-ea"/>
                <a:cs typeface="+mn-cs"/>
              </a:rPr>
            </a:br>
            <a:r>
              <a:rPr lang="es-MX" sz="2000" dirty="0">
                <a:solidFill>
                  <a:schemeClr val="tx2"/>
                </a:solidFill>
                <a:latin typeface="+mn-lt"/>
                <a:ea typeface="+mn-ea"/>
                <a:cs typeface="+mn-cs"/>
              </a:rPr>
              <a:t>Mujeres portadoras de gemelos (incremento de peso total pretendido a término) 15.5-20.0 kg</a:t>
            </a:r>
          </a:p>
          <a:p>
            <a:pPr marL="45720" indent="0">
              <a:buNone/>
            </a:pPr>
            <a:r>
              <a:rPr lang="es-MX" dirty="0" smtClean="0"/>
              <a:t/>
            </a:r>
            <a:br>
              <a:rPr lang="es-MX" dirty="0" smtClean="0"/>
            </a:br>
            <a:endParaRPr lang="es-MX" dirty="0"/>
          </a:p>
        </p:txBody>
      </p:sp>
    </p:spTree>
    <p:extLst>
      <p:ext uri="{BB962C8B-B14F-4D97-AF65-F5344CB8AC3E}">
        <p14:creationId xmlns:p14="http://schemas.microsoft.com/office/powerpoint/2010/main" val="3794300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700808"/>
            <a:ext cx="7239000" cy="4525963"/>
          </a:xfrm>
        </p:spPr>
        <p:txBody>
          <a:bodyPr>
            <a:normAutofit fontScale="85000" lnSpcReduction="10000"/>
          </a:bodyPr>
          <a:lstStyle/>
          <a:p>
            <a:r>
              <a:rPr lang="es-MX" sz="1800" dirty="0" smtClean="0">
                <a:solidFill>
                  <a:schemeClr val="tx2">
                    <a:lumMod val="60000"/>
                    <a:lumOff val="40000"/>
                  </a:schemeClr>
                </a:solidFill>
              </a:rPr>
              <a:t>Conducción del niño 59.3 </a:t>
            </a:r>
          </a:p>
          <a:p>
            <a:r>
              <a:rPr lang="es-MX" sz="1800" dirty="0" smtClean="0"/>
              <a:t>Antes de cargar con la responsabilidad de la paternidad y la maternidad, los hombres</a:t>
            </a:r>
          </a:p>
          <a:p>
            <a:r>
              <a:rPr lang="es-MX" sz="1800" dirty="0" smtClean="0"/>
              <a:t>Y las mujeres deberían familiarizarse con las leyes del desarrollo físico, con la fisiología y la higiene , con la relación de las influencias prenatales, con las leyes que rigen la herencia, la salud el vestido, el ejercicio y el tratamiento de las enfermedades; deberían comprender también las leyes del desarrollo mental y moral.</a:t>
            </a:r>
          </a:p>
          <a:p>
            <a:endParaRPr lang="es-MX" sz="1800" dirty="0"/>
          </a:p>
          <a:p>
            <a:r>
              <a:rPr lang="es-MX" sz="1800" dirty="0" smtClean="0">
                <a:solidFill>
                  <a:schemeClr val="tx2">
                    <a:lumMod val="60000"/>
                    <a:lumOff val="40000"/>
                  </a:schemeClr>
                </a:solidFill>
              </a:rPr>
              <a:t>Consejos para la iglesia pág.. 247</a:t>
            </a:r>
          </a:p>
          <a:p>
            <a:r>
              <a:rPr lang="es-MX" sz="1800" dirty="0" smtClean="0"/>
              <a:t>La que espera ser madre debe conservar  el amor de Dios en su alma. Su animo debe estar en paz; debe descansar en el amor de Jesús y practicar sus palabras. </a:t>
            </a:r>
          </a:p>
          <a:p>
            <a:r>
              <a:rPr lang="es-MX" sz="1800" dirty="0" smtClean="0"/>
              <a:t>Toda mujer apunto de ser madre, cualquiera que sea su ámbito, debe fomentar constantemente una actitud feliz, alegre y contenta, sabiendo que por todos los esfuerzos que haga en tal sentido se verá resarcida diez veces en la naturaleza moral y física de su hijo.</a:t>
            </a:r>
          </a:p>
          <a:p>
            <a:r>
              <a:rPr lang="es-MX" sz="1800" dirty="0"/>
              <a:t> </a:t>
            </a:r>
            <a:r>
              <a:rPr lang="es-MX" sz="1800" dirty="0">
                <a:solidFill>
                  <a:schemeClr val="tx2">
                    <a:lumMod val="60000"/>
                    <a:lumOff val="40000"/>
                  </a:schemeClr>
                </a:solidFill>
              </a:rPr>
              <a:t>T</a:t>
            </a:r>
            <a:r>
              <a:rPr lang="es-MX" sz="1800" dirty="0" smtClean="0">
                <a:solidFill>
                  <a:schemeClr val="tx2">
                    <a:lumMod val="60000"/>
                    <a:lumOff val="40000"/>
                  </a:schemeClr>
                </a:solidFill>
              </a:rPr>
              <a:t>ito 2:4-5 : </a:t>
            </a:r>
            <a:r>
              <a:rPr lang="es-MX" sz="1800" dirty="0" smtClean="0">
                <a:solidFill>
                  <a:schemeClr val="tx2"/>
                </a:solidFill>
                <a:latin typeface="+mn-lt"/>
                <a:ea typeface="+mn-ea"/>
                <a:cs typeface="+mn-cs"/>
              </a:rPr>
              <a:t>las </a:t>
            </a:r>
            <a:r>
              <a:rPr lang="es-MX" sz="1800" dirty="0">
                <a:solidFill>
                  <a:schemeClr val="tx2"/>
                </a:solidFill>
                <a:latin typeface="+mn-lt"/>
                <a:ea typeface="+mn-ea"/>
                <a:cs typeface="+mn-cs"/>
              </a:rPr>
              <a:t>madres deben amar a sus hijos</a:t>
            </a:r>
            <a:r>
              <a:rPr lang="es-MX" sz="1800" dirty="0" smtClean="0">
                <a:solidFill>
                  <a:schemeClr val="tx2"/>
                </a:solidFill>
                <a:latin typeface="+mn-lt"/>
                <a:ea typeface="+mn-ea"/>
                <a:cs typeface="+mn-cs"/>
              </a:rPr>
              <a:t>.</a:t>
            </a:r>
          </a:p>
        </p:txBody>
      </p:sp>
    </p:spTree>
    <p:extLst>
      <p:ext uri="{BB962C8B-B14F-4D97-AF65-F5344CB8AC3E}">
        <p14:creationId xmlns:p14="http://schemas.microsoft.com/office/powerpoint/2010/main" val="3781782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PATERNIDAD</a:t>
            </a:r>
            <a:endParaRPr lang="es-ES" dirty="0"/>
          </a:p>
        </p:txBody>
      </p:sp>
      <p:pic>
        <p:nvPicPr>
          <p:cNvPr id="4" name="Imagen 3" descr="6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506685"/>
            <a:ext cx="6705600" cy="3810000"/>
          </a:xfrm>
          <a:prstGeom prst="rect">
            <a:avLst/>
          </a:prstGeom>
          <a:ln>
            <a:noFill/>
          </a:ln>
          <a:effectLst>
            <a:softEdge rad="112500"/>
          </a:effectLst>
        </p:spPr>
      </p:pic>
    </p:spTree>
    <p:extLst>
      <p:ext uri="{BB962C8B-B14F-4D97-AF65-F5344CB8AC3E}">
        <p14:creationId xmlns:p14="http://schemas.microsoft.com/office/powerpoint/2010/main" val="3105098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aternidad_10052013.jpg"/>
          <p:cNvPicPr>
            <a:picLocks noChangeAspect="1"/>
          </p:cNvPicPr>
          <p:nvPr/>
        </p:nvPicPr>
        <p:blipFill>
          <a:blip r:embed="rId2">
            <a:alphaModFix amt="69000"/>
            <a:extLst>
              <a:ext uri="{28A0092B-C50C-407E-A947-70E740481C1C}">
                <a14:useLocalDpi xmlns:a14="http://schemas.microsoft.com/office/drawing/2010/main" val="0"/>
              </a:ext>
            </a:extLst>
          </a:blip>
          <a:stretch>
            <a:fillRect/>
          </a:stretch>
        </p:blipFill>
        <p:spPr>
          <a:xfrm>
            <a:off x="3841750" y="3434709"/>
            <a:ext cx="4963922" cy="3232321"/>
          </a:xfrm>
          <a:prstGeom prst="rect">
            <a:avLst/>
          </a:prstGeom>
          <a:ln>
            <a:noFill/>
          </a:ln>
          <a:effectLst>
            <a:softEdge rad="112500"/>
          </a:effectLst>
        </p:spPr>
      </p:pic>
      <p:sp>
        <p:nvSpPr>
          <p:cNvPr id="2" name="Título 1"/>
          <p:cNvSpPr>
            <a:spLocks noGrp="1"/>
          </p:cNvSpPr>
          <p:nvPr>
            <p:ph type="title"/>
          </p:nvPr>
        </p:nvSpPr>
        <p:spPr/>
        <p:txBody>
          <a:bodyPr/>
          <a:lstStyle/>
          <a:p>
            <a:r>
              <a:rPr lang="es-ES" dirty="0" smtClean="0"/>
              <a:t>Paternidad: </a:t>
            </a:r>
            <a:endParaRPr lang="es-ES" dirty="0"/>
          </a:p>
        </p:txBody>
      </p:sp>
      <p:sp>
        <p:nvSpPr>
          <p:cNvPr id="3" name="Marcador de contenido 2"/>
          <p:cNvSpPr>
            <a:spLocks noGrp="1"/>
          </p:cNvSpPr>
          <p:nvPr>
            <p:ph sz="quarter" idx="1"/>
          </p:nvPr>
        </p:nvSpPr>
        <p:spPr/>
        <p:txBody>
          <a:bodyPr>
            <a:normAutofit/>
          </a:bodyPr>
          <a:lstStyle/>
          <a:p>
            <a:pPr algn="just"/>
            <a:r>
              <a:rPr lang="es-ES_tradnl" sz="2000" dirty="0">
                <a:solidFill>
                  <a:schemeClr val="tx1">
                    <a:lumMod val="75000"/>
                    <a:lumOff val="25000"/>
                  </a:schemeClr>
                </a:solidFill>
                <a:latin typeface="Arial"/>
                <a:cs typeface="Arial"/>
              </a:rPr>
              <a:t>La </a:t>
            </a:r>
            <a:r>
              <a:rPr lang="es-ES_tradnl" sz="2000" b="1" dirty="0">
                <a:solidFill>
                  <a:schemeClr val="tx1">
                    <a:lumMod val="75000"/>
                    <a:lumOff val="25000"/>
                  </a:schemeClr>
                </a:solidFill>
                <a:latin typeface="Arial"/>
                <a:cs typeface="Arial"/>
              </a:rPr>
              <a:t>paternidad</a:t>
            </a:r>
            <a:r>
              <a:rPr lang="es-ES_tradnl" sz="2000" dirty="0">
                <a:solidFill>
                  <a:schemeClr val="tx1">
                    <a:lumMod val="75000"/>
                    <a:lumOff val="25000"/>
                  </a:schemeClr>
                </a:solidFill>
                <a:latin typeface="Arial"/>
                <a:cs typeface="Arial"/>
              </a:rPr>
              <a:t> (del lat. paternĭtas, -ātis) hace referencia a la cualidad </a:t>
            </a:r>
            <a:r>
              <a:rPr lang="es-ES_tradnl" sz="2000" dirty="0" smtClean="0">
                <a:solidFill>
                  <a:schemeClr val="tx1">
                    <a:lumMod val="75000"/>
                    <a:lumOff val="25000"/>
                  </a:schemeClr>
                </a:solidFill>
                <a:latin typeface="Arial"/>
                <a:cs typeface="Arial"/>
              </a:rPr>
              <a:t>de padre  progenitos masculino o macho. El término por extensión, solía referirse a ambos progenitores, sin embargo, en los últimos años se utiliza el término parentalidad para definir a ambos progenitores, mientras que maternidad es utilizado para referirse e en exclusiva a la cualidad de madre y paternidad a la de padre. </a:t>
            </a:r>
          </a:p>
          <a:p>
            <a:endParaRPr lang="es-ES_tradnl" sz="2800" dirty="0" smtClean="0">
              <a:solidFill>
                <a:schemeClr val="tx1">
                  <a:lumMod val="75000"/>
                  <a:lumOff val="25000"/>
                </a:schemeClr>
              </a:solidFill>
            </a:endParaRPr>
          </a:p>
          <a:p>
            <a:endParaRPr lang="es-ES" sz="2800" dirty="0">
              <a:solidFill>
                <a:schemeClr val="tx1">
                  <a:lumMod val="75000"/>
                  <a:lumOff val="25000"/>
                </a:schemeClr>
              </a:solidFill>
            </a:endParaRPr>
          </a:p>
        </p:txBody>
      </p:sp>
    </p:spTree>
    <p:extLst>
      <p:ext uri="{BB962C8B-B14F-4D97-AF65-F5344CB8AC3E}">
        <p14:creationId xmlns:p14="http://schemas.microsoft.com/office/powerpoint/2010/main" val="1013560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399" y="3794672"/>
            <a:ext cx="3423857" cy="2864860"/>
          </a:xfrm>
          <a:prstGeom prst="rect">
            <a:avLst/>
          </a:prstGeom>
          <a:ln>
            <a:noFill/>
          </a:ln>
          <a:effectLst>
            <a:softEdge rad="112500"/>
          </a:effectLst>
        </p:spPr>
      </p:pic>
      <p:sp>
        <p:nvSpPr>
          <p:cNvPr id="2" name="Título 1"/>
          <p:cNvSpPr>
            <a:spLocks noGrp="1"/>
          </p:cNvSpPr>
          <p:nvPr>
            <p:ph type="title"/>
          </p:nvPr>
        </p:nvSpPr>
        <p:spPr>
          <a:xfrm>
            <a:off x="271272" y="347719"/>
            <a:ext cx="8534400" cy="907094"/>
          </a:xfrm>
        </p:spPr>
        <p:txBody>
          <a:bodyPr>
            <a:normAutofit fontScale="90000"/>
          </a:bodyPr>
          <a:lstStyle/>
          <a:p>
            <a:r>
              <a:rPr lang="es-ES_tradnl" sz="2200" dirty="0" smtClean="0"/>
              <a:t/>
            </a:r>
            <a:br>
              <a:rPr lang="es-ES_tradnl" sz="2200" dirty="0" smtClean="0"/>
            </a:br>
            <a:r>
              <a:rPr lang="es-ES_tradnl" sz="2200" dirty="0"/>
              <a:t/>
            </a:r>
            <a:br>
              <a:rPr lang="es-ES_tradnl" sz="2200" dirty="0"/>
            </a:br>
            <a:r>
              <a:rPr lang="es-ES_tradnl" sz="2200" dirty="0" smtClean="0"/>
              <a:t/>
            </a:r>
            <a:br>
              <a:rPr lang="es-ES_tradnl" sz="2200" dirty="0" smtClean="0"/>
            </a:br>
            <a:r>
              <a:rPr lang="es-ES_tradnl" sz="2200" dirty="0"/>
              <a:t/>
            </a:r>
            <a:br>
              <a:rPr lang="es-ES_tradnl" sz="2200" dirty="0"/>
            </a:br>
            <a:r>
              <a:rPr lang="es-ES_tradnl" dirty="0" smtClean="0"/>
              <a:t/>
            </a:r>
            <a:br>
              <a:rPr lang="es-ES_tradnl" dirty="0" smtClean="0"/>
            </a:br>
            <a:r>
              <a:rPr lang="es-ES_tradnl" sz="3600" dirty="0"/>
              <a:t>“La decisión de tener un hijo o hija es un asunto muy serio. Debe tenerse en cuenta que:</a:t>
            </a:r>
            <a:endParaRPr lang="es-ES" dirty="0"/>
          </a:p>
        </p:txBody>
      </p:sp>
      <p:sp>
        <p:nvSpPr>
          <p:cNvPr id="3" name="Marcador de contenido 2"/>
          <p:cNvSpPr>
            <a:spLocks noGrp="1"/>
          </p:cNvSpPr>
          <p:nvPr>
            <p:ph sz="quarter" idx="1"/>
          </p:nvPr>
        </p:nvSpPr>
        <p:spPr/>
        <p:txBody>
          <a:bodyPr>
            <a:normAutofit/>
          </a:bodyPr>
          <a:lstStyle/>
          <a:p>
            <a:r>
              <a:rPr lang="es-ES_tradnl" sz="2100" dirty="0" smtClean="0">
                <a:latin typeface="Arial"/>
                <a:cs typeface="Arial"/>
              </a:rPr>
              <a:t>La </a:t>
            </a:r>
            <a:r>
              <a:rPr lang="es-ES_tradnl" sz="2100" dirty="0">
                <a:latin typeface="Arial"/>
                <a:cs typeface="Arial"/>
              </a:rPr>
              <a:t>responsabilidad de tenerlo debe ser tomada en pareja y ambos deben asumir las consecuencias de su decisión.</a:t>
            </a:r>
          </a:p>
          <a:p>
            <a:r>
              <a:rPr lang="es-ES_tradnl" sz="2100" dirty="0">
                <a:latin typeface="Arial"/>
                <a:cs typeface="Arial"/>
              </a:rPr>
              <a:t>Concebir un hijo o hija es responsabilidad del padre y la madre, criarlo debe ser también una experiencia compartida.</a:t>
            </a:r>
          </a:p>
          <a:p>
            <a:r>
              <a:rPr lang="es-ES_tradnl" sz="2100" dirty="0">
                <a:latin typeface="Arial"/>
                <a:cs typeface="Arial"/>
              </a:rPr>
              <a:t>Un hijo o hija debe ser deseado. También debe ser concebido cuando la pareja lo decida.</a:t>
            </a:r>
          </a:p>
          <a:p>
            <a:r>
              <a:rPr lang="es-ES_tradnl" sz="2100" dirty="0">
                <a:latin typeface="Arial"/>
                <a:cs typeface="Arial"/>
              </a:rPr>
              <a:t>Los hijos/as tienen el derecho de nacer y desarrollarse en el seno de una familia.</a:t>
            </a:r>
          </a:p>
          <a:p>
            <a:r>
              <a:rPr lang="es-ES_tradnl" sz="2100" dirty="0">
                <a:latin typeface="Arial"/>
                <a:cs typeface="Arial"/>
              </a:rPr>
              <a:t>La planificación familiar permite a la pareja regular su fecundidad y asumirla” (</a:t>
            </a:r>
            <a:r>
              <a:rPr lang="es-ES_tradnl" sz="2100" dirty="0" err="1">
                <a:latin typeface="Arial"/>
                <a:cs typeface="Arial"/>
              </a:rPr>
              <a:t>Bendaña</a:t>
            </a:r>
            <a:r>
              <a:rPr lang="es-ES_tradnl" sz="2100" dirty="0">
                <a:latin typeface="Arial"/>
                <a:cs typeface="Arial"/>
              </a:rPr>
              <a:t>, et al., 2003, p. 97)</a:t>
            </a:r>
            <a:r>
              <a:rPr lang="es-ES_tradnl" sz="2100" dirty="0" smtClean="0">
                <a:latin typeface="Arial"/>
                <a:cs typeface="Arial"/>
              </a:rPr>
              <a:t>.</a:t>
            </a:r>
            <a:endParaRPr lang="es-ES_tradnl" sz="2100" dirty="0">
              <a:latin typeface="Arial"/>
              <a:cs typeface="Arial"/>
            </a:endParaRPr>
          </a:p>
          <a:p>
            <a:endParaRPr lang="es-ES" dirty="0"/>
          </a:p>
        </p:txBody>
      </p:sp>
    </p:spTree>
    <p:extLst>
      <p:ext uri="{BB962C8B-B14F-4D97-AF65-F5344CB8AC3E}">
        <p14:creationId xmlns:p14="http://schemas.microsoft.com/office/powerpoint/2010/main" val="3277304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Datos curiosos. </a:t>
            </a:r>
            <a:endParaRPr lang="es-ES"/>
          </a:p>
        </p:txBody>
      </p:sp>
      <p:sp>
        <p:nvSpPr>
          <p:cNvPr id="3" name="Marcador de contenido 2"/>
          <p:cNvSpPr>
            <a:spLocks noGrp="1"/>
          </p:cNvSpPr>
          <p:nvPr>
            <p:ph sz="quarter" idx="1"/>
          </p:nvPr>
        </p:nvSpPr>
        <p:spPr>
          <a:xfrm>
            <a:off x="301752" y="1527048"/>
            <a:ext cx="5126435" cy="4572000"/>
          </a:xfrm>
        </p:spPr>
        <p:txBody>
          <a:bodyPr>
            <a:normAutofit fontScale="92500" lnSpcReduction="20000"/>
          </a:bodyPr>
          <a:lstStyle/>
          <a:p>
            <a:pPr algn="just"/>
            <a:r>
              <a:rPr lang="es-ES_tradnl" sz="2000" b="1" dirty="0">
                <a:latin typeface="Arial"/>
                <a:cs typeface="Arial"/>
              </a:rPr>
              <a:t>  El padre más joven</a:t>
            </a:r>
            <a:endParaRPr lang="es-ES_tradnl" sz="2000" dirty="0">
              <a:latin typeface="Arial"/>
              <a:cs typeface="Arial"/>
            </a:endParaRPr>
          </a:p>
          <a:p>
            <a:pPr algn="just"/>
            <a:r>
              <a:rPr lang="es-ES_tradnl" sz="2000" dirty="0">
                <a:latin typeface="Arial"/>
                <a:cs typeface="Arial"/>
              </a:rPr>
              <a:t>Sean Stewart, de Sharnbrook Inglaterra, fue padre de un bebé sano de 2,7 Kg el 20 de enero de 1998, con 12 años de edad. Le dieron el día en la escuela así que podría ir al hospital a ver a su novia (también adolescente) Emma Webster dar a luz a su hijo</a:t>
            </a:r>
            <a:r>
              <a:rPr lang="es-ES_tradnl" sz="2000" dirty="0" smtClean="0">
                <a:latin typeface="Arial"/>
                <a:cs typeface="Arial"/>
              </a:rPr>
              <a:t>.</a:t>
            </a:r>
          </a:p>
          <a:p>
            <a:pPr algn="just"/>
            <a:endParaRPr lang="es-ES_tradnl" sz="2000" dirty="0" smtClean="0">
              <a:latin typeface="Arial"/>
              <a:cs typeface="Arial"/>
            </a:endParaRPr>
          </a:p>
          <a:p>
            <a:pPr algn="just"/>
            <a:r>
              <a:rPr lang="es-ES_tradnl" sz="2000" b="1" dirty="0">
                <a:latin typeface="Arial"/>
                <a:cs typeface="Arial"/>
              </a:rPr>
              <a:t>    El papá más viejo</a:t>
            </a:r>
            <a:endParaRPr lang="es-ES_tradnl" sz="2000" dirty="0">
              <a:latin typeface="Arial"/>
              <a:cs typeface="Arial"/>
            </a:endParaRPr>
          </a:p>
          <a:p>
            <a:pPr algn="just"/>
            <a:r>
              <a:rPr lang="es-ES_tradnl" sz="2000" dirty="0">
                <a:latin typeface="Arial"/>
                <a:cs typeface="Arial"/>
              </a:rPr>
              <a:t>El minero Les Colley se convirtió en el padre más viejo cuando, en julio de 1992, a la edad de 93 años y 10 meses, nació su hijo </a:t>
            </a:r>
            <a:r>
              <a:rPr lang="es-ES_tradnl" sz="2000" dirty="0" err="1">
                <a:latin typeface="Arial"/>
                <a:cs typeface="Arial"/>
              </a:rPr>
              <a:t>Oswald</a:t>
            </a:r>
            <a:r>
              <a:rPr lang="es-ES_tradnl" sz="2000" dirty="0">
                <a:latin typeface="Arial"/>
                <a:cs typeface="Arial"/>
              </a:rPr>
              <a:t>. Les no fuma, no bebe alcohol y seguía siendo sexualmente activo hasta el final de sus días. Murió cuatro meses antes de llegar a los 100 años de neumonía.</a:t>
            </a:r>
            <a:endParaRPr lang="es-ES" sz="2000" dirty="0">
              <a:latin typeface="Arial"/>
              <a:cs typeface="Arial"/>
            </a:endParaRPr>
          </a:p>
        </p:txBody>
      </p:sp>
      <p:pic>
        <p:nvPicPr>
          <p:cNvPr id="5" name="Imagen 4" descr="sean_stew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779" y="1527048"/>
            <a:ext cx="2064377" cy="2258671"/>
          </a:xfrm>
          <a:prstGeom prst="rect">
            <a:avLst/>
          </a:prstGeom>
        </p:spPr>
      </p:pic>
    </p:spTree>
    <p:extLst>
      <p:ext uri="{BB962C8B-B14F-4D97-AF65-F5344CB8AC3E}">
        <p14:creationId xmlns:p14="http://schemas.microsoft.com/office/powerpoint/2010/main" val="63921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Una responsabilidad</a:t>
            </a:r>
            <a:endParaRPr lang="es-MX" dirty="0"/>
          </a:p>
        </p:txBody>
      </p:sp>
      <p:pic>
        <p:nvPicPr>
          <p:cNvPr id="4098" name="Picture 2" descr="http://4.bp.blogspot.com/-7sUBTMd4_fw/T80HVWADLCI/AAAAAAAABoA/5MDSPTP70IA/s1600/nino.jpg"/>
          <p:cNvPicPr>
            <a:picLocks noChangeAspect="1" noChangeArrowheads="1"/>
          </p:cNvPicPr>
          <p:nvPr/>
        </p:nvPicPr>
        <p:blipFill rotWithShape="1">
          <a:blip r:embed="rId2">
            <a:extLst>
              <a:ext uri="{28A0092B-C50C-407E-A947-70E740481C1C}">
                <a14:useLocalDpi xmlns:a14="http://schemas.microsoft.com/office/drawing/2010/main" val="0"/>
              </a:ext>
            </a:extLst>
          </a:blip>
          <a:srcRect t="8824" r="1712" b="8664"/>
          <a:stretch/>
        </p:blipFill>
        <p:spPr bwMode="auto">
          <a:xfrm>
            <a:off x="1307583" y="1740483"/>
            <a:ext cx="6633903" cy="494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01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CONSEJOS DE PATERNIDAD</a:t>
            </a:r>
            <a:endParaRPr lang="es-ES" dirty="0"/>
          </a:p>
        </p:txBody>
      </p:sp>
      <p:sp>
        <p:nvSpPr>
          <p:cNvPr id="4" name="CuadroTexto 3"/>
          <p:cNvSpPr txBox="1"/>
          <p:nvPr/>
        </p:nvSpPr>
        <p:spPr>
          <a:xfrm>
            <a:off x="105842" y="1587413"/>
            <a:ext cx="9038158" cy="4770537"/>
          </a:xfrm>
          <a:prstGeom prst="rect">
            <a:avLst/>
          </a:prstGeom>
          <a:noFill/>
        </p:spPr>
        <p:txBody>
          <a:bodyPr wrap="square" rtlCol="0">
            <a:spAutoFit/>
          </a:bodyPr>
          <a:lstStyle/>
          <a:p>
            <a:pPr defTabSz="457200"/>
            <a:r>
              <a:rPr lang="es-ES_tradnl" sz="1600" dirty="0" smtClean="0">
                <a:solidFill>
                  <a:prstClr val="black"/>
                </a:solidFill>
                <a:latin typeface="Arial"/>
                <a:cs typeface="Arial"/>
              </a:rPr>
              <a:t>Ser padre o madre no es una tarea fácil. Pese a que muchos te pueden dar consejos, no existe un manual para ser un buen padre. No estamos exentos de errores; sin embargo, el sentido común, e incluso el instinto pueden ser la mejor guía para actuar lo mejor posible.</a:t>
            </a:r>
            <a:endParaRPr lang="es-ES_tradnl" sz="1600" dirty="0">
              <a:solidFill>
                <a:prstClr val="black"/>
              </a:solidFill>
              <a:latin typeface="Arial"/>
              <a:cs typeface="Arial"/>
              <a:hlinkClick r:id="rId2"/>
            </a:endParaRPr>
          </a:p>
          <a:p>
            <a:pPr defTabSz="457200"/>
            <a:r>
              <a:rPr lang="es-ES" sz="1600" dirty="0">
                <a:solidFill>
                  <a:prstClr val="black"/>
                </a:solidFill>
                <a:latin typeface="Arial"/>
                <a:cs typeface="Arial"/>
              </a:rPr>
              <a:t> </a:t>
            </a:r>
          </a:p>
          <a:p>
            <a:pPr defTabSz="457200"/>
            <a:r>
              <a:rPr lang="es-ES" sz="1600" dirty="0">
                <a:solidFill>
                  <a:prstClr val="black"/>
                </a:solidFill>
                <a:latin typeface="Arial"/>
                <a:cs typeface="Arial"/>
              </a:rPr>
              <a:t> </a:t>
            </a:r>
            <a:r>
              <a:rPr lang="es-ES" sz="1600" dirty="0" smtClean="0">
                <a:solidFill>
                  <a:prstClr val="black"/>
                </a:solidFill>
                <a:latin typeface="Arial"/>
                <a:cs typeface="Arial"/>
              </a:rPr>
              <a:t> </a:t>
            </a:r>
            <a:endParaRPr lang="es-ES" sz="1600" dirty="0">
              <a:solidFill>
                <a:prstClr val="black"/>
              </a:solidFill>
              <a:latin typeface="Arial"/>
              <a:cs typeface="Arial"/>
            </a:endParaRPr>
          </a:p>
          <a:p>
            <a:pPr defTabSz="457200"/>
            <a:r>
              <a:rPr lang="es-ES_tradnl" sz="1600" b="1" dirty="0" smtClean="0">
                <a:solidFill>
                  <a:prstClr val="black"/>
                </a:solidFill>
                <a:latin typeface="Arial"/>
                <a:cs typeface="Arial"/>
              </a:rPr>
              <a:t>Demuéstrales </a:t>
            </a:r>
            <a:r>
              <a:rPr lang="es-ES_tradnl" sz="1600" b="1" dirty="0">
                <a:solidFill>
                  <a:prstClr val="black"/>
                </a:solidFill>
                <a:latin typeface="Arial"/>
                <a:cs typeface="Arial"/>
              </a:rPr>
              <a:t>tu amor.</a:t>
            </a:r>
            <a:r>
              <a:rPr lang="es-ES_tradnl" sz="1600" dirty="0">
                <a:solidFill>
                  <a:prstClr val="black"/>
                </a:solidFill>
                <a:latin typeface="Arial"/>
                <a:cs typeface="Arial"/>
              </a:rPr>
              <a:t> Cada día di a </a:t>
            </a:r>
            <a:r>
              <a:rPr lang="es-ES_tradnl" sz="1600" dirty="0" smtClean="0">
                <a:solidFill>
                  <a:prstClr val="black"/>
                </a:solidFill>
                <a:latin typeface="Arial"/>
                <a:cs typeface="Arial"/>
              </a:rPr>
              <a:t>tus hijos te quiero. Eres especial para mí. Dales abrazos y besos </a:t>
            </a:r>
            <a:r>
              <a:rPr lang="es-ES_tradnl" sz="1600" b="1" dirty="0" smtClean="0">
                <a:solidFill>
                  <a:prstClr val="black"/>
                </a:solidFill>
                <a:latin typeface="Arial"/>
                <a:cs typeface="Arial"/>
              </a:rPr>
              <a:t>  .</a:t>
            </a:r>
          </a:p>
          <a:p>
            <a:pPr defTabSz="457200"/>
            <a:r>
              <a:rPr lang="es-ES_tradnl" sz="1600" b="1" dirty="0" smtClean="0">
                <a:solidFill>
                  <a:prstClr val="black"/>
                </a:solidFill>
                <a:latin typeface="Arial"/>
                <a:cs typeface="Arial"/>
              </a:rPr>
              <a:t>Escúchalos</a:t>
            </a:r>
            <a:r>
              <a:rPr lang="es-ES_tradnl" sz="1600" b="1" dirty="0">
                <a:solidFill>
                  <a:prstClr val="black"/>
                </a:solidFill>
                <a:latin typeface="Arial"/>
                <a:cs typeface="Arial"/>
              </a:rPr>
              <a:t>.</a:t>
            </a:r>
            <a:r>
              <a:rPr lang="es-ES_tradnl" sz="1600" dirty="0">
                <a:solidFill>
                  <a:prstClr val="black"/>
                </a:solidFill>
                <a:latin typeface="Arial"/>
                <a:cs typeface="Arial"/>
              </a:rPr>
              <a:t> </a:t>
            </a:r>
            <a:r>
              <a:rPr lang="es-ES_tradnl" sz="1600" dirty="0" smtClean="0">
                <a:solidFill>
                  <a:prstClr val="black"/>
                </a:solidFill>
                <a:latin typeface="Arial"/>
                <a:cs typeface="Arial"/>
              </a:rPr>
              <a:t>Ponerles atención mientras hablan, los haces sentir importantes y que estas interesados en ellos. </a:t>
            </a:r>
            <a:r>
              <a:rPr lang="es-ES" sz="1600" dirty="0">
                <a:solidFill>
                  <a:prstClr val="black"/>
                </a:solidFill>
                <a:latin typeface="Arial"/>
                <a:cs typeface="Arial"/>
              </a:rPr>
              <a:t> </a:t>
            </a:r>
          </a:p>
          <a:p>
            <a:pPr defTabSz="457200"/>
            <a:r>
              <a:rPr lang="es-ES_tradnl" sz="1600" b="1" dirty="0" smtClean="0">
                <a:solidFill>
                  <a:prstClr val="black"/>
                </a:solidFill>
                <a:latin typeface="Arial"/>
                <a:cs typeface="Arial"/>
              </a:rPr>
              <a:t> </a:t>
            </a:r>
            <a:r>
              <a:rPr lang="es-ES_tradnl" sz="1600" b="1" dirty="0">
                <a:solidFill>
                  <a:prstClr val="black"/>
                </a:solidFill>
                <a:latin typeface="Arial"/>
                <a:cs typeface="Arial"/>
              </a:rPr>
              <a:t>Hazlos sentir seguros.</a:t>
            </a:r>
            <a:r>
              <a:rPr lang="es-ES_tradnl" sz="1600" dirty="0">
                <a:solidFill>
                  <a:prstClr val="black"/>
                </a:solidFill>
                <a:latin typeface="Arial"/>
                <a:cs typeface="Arial"/>
              </a:rPr>
              <a:t> Debes consolarlos cuando están asustados para demostrarles que haces algo </a:t>
            </a:r>
            <a:r>
              <a:rPr lang="es-ES_tradnl" sz="1600" dirty="0" smtClean="0">
                <a:solidFill>
                  <a:prstClr val="black"/>
                </a:solidFill>
                <a:latin typeface="Arial"/>
                <a:cs typeface="Arial"/>
              </a:rPr>
              <a:t>protegerlos y que puedan confiar en ti. </a:t>
            </a:r>
            <a:r>
              <a:rPr lang="es-ES" sz="1600" dirty="0">
                <a:solidFill>
                  <a:prstClr val="black"/>
                </a:solidFill>
                <a:latin typeface="Arial"/>
                <a:cs typeface="Arial"/>
              </a:rPr>
              <a:t> </a:t>
            </a:r>
          </a:p>
          <a:p>
            <a:pPr defTabSz="457200"/>
            <a:r>
              <a:rPr lang="es-ES_tradnl" sz="1600" b="1" dirty="0" smtClean="0">
                <a:solidFill>
                  <a:prstClr val="black"/>
                </a:solidFill>
                <a:latin typeface="Arial"/>
                <a:cs typeface="Arial"/>
              </a:rPr>
              <a:t> </a:t>
            </a:r>
            <a:r>
              <a:rPr lang="es-ES_tradnl" sz="1600" b="1" dirty="0">
                <a:solidFill>
                  <a:prstClr val="black"/>
                </a:solidFill>
                <a:latin typeface="Arial"/>
                <a:cs typeface="Arial"/>
              </a:rPr>
              <a:t>Mantén la disciplina</a:t>
            </a:r>
            <a:r>
              <a:rPr lang="es-ES_tradnl" sz="1600" dirty="0">
                <a:solidFill>
                  <a:prstClr val="black"/>
                </a:solidFill>
                <a:latin typeface="Arial"/>
                <a:cs typeface="Arial"/>
              </a:rPr>
              <a:t>. Ejerce </a:t>
            </a:r>
            <a:r>
              <a:rPr lang="es-ES_tradnl" sz="1600" dirty="0" smtClean="0">
                <a:solidFill>
                  <a:prstClr val="black"/>
                </a:solidFill>
                <a:latin typeface="Arial"/>
                <a:cs typeface="Arial"/>
              </a:rPr>
              <a:t>la disciplina con el ejemplo, mantén el horario regular de comidas, siestas y horas de juego.</a:t>
            </a:r>
            <a:r>
              <a:rPr lang="es-ES_tradnl" sz="1600" dirty="0" smtClean="0">
                <a:solidFill>
                  <a:prstClr val="black"/>
                </a:solidFill>
                <a:latin typeface="Arial"/>
                <a:cs typeface="Arial"/>
                <a:hlinkClick r:id="rId3"/>
              </a:rPr>
              <a:t>.</a:t>
            </a:r>
            <a:endParaRPr lang="es-ES_tradnl" sz="1600" dirty="0">
              <a:solidFill>
                <a:prstClr val="black"/>
              </a:solidFill>
              <a:latin typeface="Arial"/>
              <a:cs typeface="Arial"/>
              <a:hlinkClick r:id="rId3"/>
            </a:endParaRPr>
          </a:p>
          <a:p>
            <a:pPr defTabSz="457200"/>
            <a:r>
              <a:rPr lang="es-ES" sz="1600" dirty="0">
                <a:solidFill>
                  <a:prstClr val="black"/>
                </a:solidFill>
                <a:latin typeface="Arial"/>
                <a:cs typeface="Arial"/>
              </a:rPr>
              <a:t> </a:t>
            </a:r>
          </a:p>
          <a:p>
            <a:pPr defTabSz="457200"/>
            <a:r>
              <a:rPr lang="es-ES_tradnl" sz="1600" b="1" dirty="0" smtClean="0">
                <a:solidFill>
                  <a:prstClr val="black"/>
                </a:solidFill>
                <a:latin typeface="Arial"/>
                <a:cs typeface="Arial"/>
              </a:rPr>
              <a:t>Elógialos</a:t>
            </a:r>
            <a:r>
              <a:rPr lang="es-ES_tradnl" sz="1600" dirty="0">
                <a:solidFill>
                  <a:prstClr val="black"/>
                </a:solidFill>
                <a:latin typeface="Arial"/>
                <a:cs typeface="Arial"/>
              </a:rPr>
              <a:t>. Cuando aprendan algo nuevo o se comporten bien, hazles saber que estás </a:t>
            </a:r>
            <a:r>
              <a:rPr lang="es-ES_tradnl" sz="1600" b="1" dirty="0">
                <a:solidFill>
                  <a:prstClr val="black"/>
                </a:solidFill>
                <a:latin typeface="Arial"/>
                <a:cs typeface="Arial"/>
              </a:rPr>
              <a:t>orgulloso</a:t>
            </a:r>
            <a:r>
              <a:rPr lang="es-ES_tradnl" sz="1600" dirty="0">
                <a:solidFill>
                  <a:prstClr val="black"/>
                </a:solidFill>
                <a:latin typeface="Arial"/>
                <a:cs typeface="Arial"/>
              </a:rPr>
              <a:t> de ellos.</a:t>
            </a:r>
          </a:p>
          <a:p>
            <a:pPr defTabSz="457200"/>
            <a:r>
              <a:rPr lang="es-ES" sz="1600" dirty="0">
                <a:solidFill>
                  <a:prstClr val="black"/>
                </a:solidFill>
                <a:latin typeface="Arial"/>
                <a:cs typeface="Arial"/>
              </a:rPr>
              <a:t> </a:t>
            </a:r>
            <a:endParaRPr lang="es-ES" sz="1600" dirty="0" smtClean="0">
              <a:solidFill>
                <a:prstClr val="black"/>
              </a:solidFill>
              <a:latin typeface="Arial"/>
              <a:cs typeface="Arial"/>
            </a:endParaRPr>
          </a:p>
          <a:p>
            <a:pPr defTabSz="457200"/>
            <a:r>
              <a:rPr lang="es-ES_tradnl" sz="1600" b="1" dirty="0" smtClean="0">
                <a:solidFill>
                  <a:prstClr val="black"/>
                </a:solidFill>
                <a:latin typeface="Arial"/>
                <a:cs typeface="Arial"/>
              </a:rPr>
              <a:t> </a:t>
            </a:r>
            <a:r>
              <a:rPr lang="es-ES_tradnl" sz="1600" b="1" dirty="0">
                <a:solidFill>
                  <a:prstClr val="black"/>
                </a:solidFill>
                <a:latin typeface="Arial"/>
                <a:cs typeface="Arial"/>
              </a:rPr>
              <a:t>Critica su comportamiento, no a ellos.</a:t>
            </a:r>
            <a:r>
              <a:rPr lang="es-ES_tradnl" sz="1600" dirty="0">
                <a:solidFill>
                  <a:prstClr val="black"/>
                </a:solidFill>
                <a:latin typeface="Arial"/>
                <a:cs typeface="Arial"/>
              </a:rPr>
              <a:t> Cuando </a:t>
            </a:r>
            <a:r>
              <a:rPr lang="es-ES_tradnl" sz="1600" dirty="0" smtClean="0">
                <a:solidFill>
                  <a:prstClr val="black"/>
                </a:solidFill>
                <a:latin typeface="Arial"/>
                <a:cs typeface="Arial"/>
              </a:rPr>
              <a:t>los niños  cometen un error, no les digas FUSTE MALO. En cambio, explícales lo que hicieron mal. </a:t>
            </a:r>
            <a:endParaRPr lang="es-ES" sz="1600" dirty="0">
              <a:solidFill>
                <a:prstClr val="black"/>
              </a:solidFill>
              <a:latin typeface="Arial"/>
              <a:cs typeface="Arial"/>
            </a:endParaRPr>
          </a:p>
        </p:txBody>
      </p:sp>
    </p:spTree>
    <p:extLst>
      <p:ext uri="{BB962C8B-B14F-4D97-AF65-F5344CB8AC3E}">
        <p14:creationId xmlns:p14="http://schemas.microsoft.com/office/powerpoint/2010/main" val="1718210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Datos curiosos</a:t>
            </a:r>
            <a:endParaRPr lang="es-ES" dirty="0"/>
          </a:p>
        </p:txBody>
      </p:sp>
      <p:sp>
        <p:nvSpPr>
          <p:cNvPr id="3" name="Marcador de contenido 2"/>
          <p:cNvSpPr>
            <a:spLocks noGrp="1"/>
          </p:cNvSpPr>
          <p:nvPr>
            <p:ph sz="quarter" idx="1"/>
          </p:nvPr>
        </p:nvSpPr>
        <p:spPr>
          <a:xfrm>
            <a:off x="301752" y="1527048"/>
            <a:ext cx="6145183" cy="4572000"/>
          </a:xfrm>
        </p:spPr>
        <p:txBody>
          <a:bodyPr>
            <a:normAutofit lnSpcReduction="10000"/>
          </a:bodyPr>
          <a:lstStyle/>
          <a:p>
            <a:pPr marL="0" indent="0">
              <a:buNone/>
            </a:pPr>
            <a:r>
              <a:rPr lang="es-ES_tradnl" sz="1600" b="1" dirty="0">
                <a:latin typeface="Arial"/>
                <a:cs typeface="Arial"/>
              </a:rPr>
              <a:t>  La madre más joven</a:t>
            </a:r>
            <a:endParaRPr lang="es-ES_tradnl" sz="1600" dirty="0">
              <a:latin typeface="Arial"/>
              <a:cs typeface="Arial"/>
            </a:endParaRPr>
          </a:p>
          <a:p>
            <a:r>
              <a:rPr lang="es-ES_tradnl" sz="1600" dirty="0">
                <a:latin typeface="Arial"/>
                <a:cs typeface="Arial"/>
              </a:rPr>
              <a:t>La madre más joven era Lina Medina, quien dio a luz a un bebé (cesárea) con 2,9 Kg de peso en Lima, en Perú en 1939. Lina tenía sólo cuando el niño nació 5 años y 7 meses. El bebé fue criado por su hermano y sólo vino a descubrir que Lina era su madre a los 10 años de edad.</a:t>
            </a:r>
          </a:p>
          <a:p>
            <a:r>
              <a:rPr lang="es-ES_tradnl" sz="1600" dirty="0">
                <a:latin typeface="Arial"/>
                <a:cs typeface="Arial"/>
              </a:rPr>
              <a:t>Las chicas como Lina sufren un desequilibrio hormonal, o pubertad precoz. Lina tuvo su primera menstruación cuando tenía 3 años</a:t>
            </a:r>
            <a:r>
              <a:rPr lang="es-ES_tradnl" sz="1600" dirty="0" smtClean="0">
                <a:latin typeface="Arial"/>
                <a:cs typeface="Arial"/>
              </a:rPr>
              <a:t>.</a:t>
            </a:r>
          </a:p>
          <a:p>
            <a:endParaRPr lang="es-ES_tradnl" sz="1600" dirty="0" smtClean="0">
              <a:latin typeface="Arial"/>
              <a:cs typeface="Arial"/>
            </a:endParaRPr>
          </a:p>
          <a:p>
            <a:pPr marL="0" indent="0">
              <a:buNone/>
            </a:pPr>
            <a:r>
              <a:rPr lang="es-ES_tradnl" sz="1600" b="1" dirty="0">
                <a:latin typeface="Arial"/>
                <a:cs typeface="Arial"/>
              </a:rPr>
              <a:t>  La mamá más vieja</a:t>
            </a:r>
            <a:endParaRPr lang="es-ES_tradnl" sz="1600" dirty="0">
              <a:latin typeface="Arial"/>
              <a:cs typeface="Arial"/>
            </a:endParaRPr>
          </a:p>
          <a:p>
            <a:r>
              <a:rPr lang="es-ES_tradnl" sz="1600" dirty="0">
                <a:latin typeface="Arial"/>
                <a:cs typeface="Arial"/>
              </a:rPr>
              <a:t>El 7 De noviembre de 1996, Arceli Keh dio a luz a un bebé (Cynthia) a los 63 años y 9 meses de edad en el Hospital de Loma Linda University, California</a:t>
            </a:r>
            <a:r>
              <a:rPr lang="es-ES_tradnl" sz="1600" dirty="0" smtClean="0">
                <a:latin typeface="Arial"/>
                <a:cs typeface="Arial"/>
              </a:rPr>
              <a:t>. El embarazo a esa edad ésta catalogada como de alto riesgo, tanto para la madre y el bebé. La mayoría de los expertos en fertilizacion artificial se niega a hacer cualquier tratamiento a las personas con esa edad, sin embargo Keh les dijo que  tenia 5º años, con el fin de obtener el tratamiento.  </a:t>
            </a:r>
            <a:endParaRPr lang="es-ES" sz="1600" dirty="0">
              <a:latin typeface="Arial"/>
              <a:cs typeface="Arial"/>
            </a:endParaRPr>
          </a:p>
        </p:txBody>
      </p:sp>
      <p:pic>
        <p:nvPicPr>
          <p:cNvPr id="4" name="Imagen 3" descr="lim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203" y="1527048"/>
            <a:ext cx="2651950" cy="2411617"/>
          </a:xfrm>
          <a:prstGeom prst="rect">
            <a:avLst/>
          </a:prstGeom>
          <a:ln>
            <a:noFill/>
          </a:ln>
          <a:effectLst>
            <a:softEdge rad="112500"/>
          </a:effectLst>
        </p:spPr>
      </p:pic>
      <p:pic>
        <p:nvPicPr>
          <p:cNvPr id="6" name="Imagen 5" descr="La-madre-más-vieja-del-mundo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852" y="3881160"/>
            <a:ext cx="1690288" cy="2487893"/>
          </a:xfrm>
          <a:prstGeom prst="rect">
            <a:avLst/>
          </a:prstGeom>
          <a:ln>
            <a:noFill/>
          </a:ln>
          <a:effectLst>
            <a:softEdge rad="112500"/>
          </a:effectLst>
        </p:spPr>
      </p:pic>
    </p:spTree>
    <p:extLst>
      <p:ext uri="{BB962C8B-B14F-4D97-AF65-F5344CB8AC3E}">
        <p14:creationId xmlns:p14="http://schemas.microsoft.com/office/powerpoint/2010/main" val="825437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Gobierno y paternidad</a:t>
            </a:r>
            <a:br>
              <a:rPr lang="es-ES" dirty="0" smtClean="0"/>
            </a:br>
            <a:endParaRPr lang="es-ES" dirty="0"/>
          </a:p>
        </p:txBody>
      </p:sp>
      <p:sp>
        <p:nvSpPr>
          <p:cNvPr id="3" name="Marcador de contenido 2"/>
          <p:cNvSpPr>
            <a:spLocks noGrp="1"/>
          </p:cNvSpPr>
          <p:nvPr>
            <p:ph sz="quarter" idx="1"/>
          </p:nvPr>
        </p:nvSpPr>
        <p:spPr>
          <a:xfrm>
            <a:off x="301752" y="1527048"/>
            <a:ext cx="8534400" cy="3280544"/>
          </a:xfrm>
        </p:spPr>
        <p:txBody>
          <a:bodyPr>
            <a:normAutofit fontScale="62500" lnSpcReduction="20000"/>
          </a:bodyPr>
          <a:lstStyle/>
          <a:p>
            <a:r>
              <a:rPr lang="es-ES_tradnl" dirty="0">
                <a:latin typeface="Arial"/>
                <a:cs typeface="Arial"/>
              </a:rPr>
              <a:t>La Cámara de Diputados aprobó por unanimidad, con 425 votos, el dictamen que reforma la Ley Federal de los Trabajadores al Servicio del Estado, </a:t>
            </a:r>
            <a:r>
              <a:rPr lang="es-ES_tradnl" b="1" dirty="0">
                <a:latin typeface="Arial"/>
                <a:cs typeface="Arial"/>
              </a:rPr>
              <a:t>para que los varones gocen de un permiso laboral de cinco días por el nacimiento</a:t>
            </a:r>
            <a:r>
              <a:rPr lang="es-ES_tradnl" dirty="0">
                <a:latin typeface="Arial"/>
                <a:cs typeface="Arial"/>
              </a:rPr>
              <a:t> o la adopción de sus hijos</a:t>
            </a:r>
            <a:r>
              <a:rPr lang="es-ES_tradnl" dirty="0" smtClean="0">
                <a:latin typeface="Arial"/>
                <a:cs typeface="Arial"/>
              </a:rPr>
              <a:t>.</a:t>
            </a:r>
          </a:p>
          <a:p>
            <a:endParaRPr lang="es-ES_tradnl" dirty="0" smtClean="0">
              <a:latin typeface="Arial"/>
              <a:cs typeface="Arial"/>
            </a:endParaRPr>
          </a:p>
          <a:p>
            <a:r>
              <a:rPr lang="es-ES_tradnl" dirty="0">
                <a:latin typeface="Arial"/>
                <a:cs typeface="Arial"/>
              </a:rPr>
              <a:t>El dictamen, enviado al Senado de la República para su revisión, adiciona un segundo párrafo al Artículo 28 de la citada ley reglamentaria del Apartado B del Artículo 123 Constitucional, </a:t>
            </a:r>
            <a:r>
              <a:rPr lang="es-ES_tradnl" b="1" dirty="0">
                <a:latin typeface="Arial"/>
                <a:cs typeface="Arial"/>
              </a:rPr>
              <a:t>en materia de permiso de paternidad</a:t>
            </a:r>
            <a:r>
              <a:rPr lang="es-ES_tradnl" b="1" dirty="0" smtClean="0">
                <a:latin typeface="Arial"/>
                <a:cs typeface="Arial"/>
              </a:rPr>
              <a:t>.</a:t>
            </a:r>
          </a:p>
          <a:p>
            <a:endParaRPr lang="es-ES_tradnl" b="1" dirty="0" smtClean="0">
              <a:latin typeface="Arial"/>
              <a:cs typeface="Arial"/>
            </a:endParaRPr>
          </a:p>
          <a:p>
            <a:r>
              <a:rPr lang="es-ES_tradnl" dirty="0">
                <a:latin typeface="Arial"/>
                <a:cs typeface="Arial"/>
              </a:rPr>
              <a:t>En su primer párrafo, el Artículo 28 establece que</a:t>
            </a:r>
            <a:r>
              <a:rPr lang="es-ES_tradnl" b="1" dirty="0">
                <a:latin typeface="Arial"/>
                <a:cs typeface="Arial"/>
              </a:rPr>
              <a:t> las mujeres disfrutarán de un mes de descanso antes de la fecha aproximada que se fije para el parto,</a:t>
            </a:r>
            <a:r>
              <a:rPr lang="es-ES_tradnl" dirty="0">
                <a:latin typeface="Arial"/>
                <a:cs typeface="Arial"/>
              </a:rPr>
              <a:t> y de </a:t>
            </a:r>
            <a:r>
              <a:rPr lang="es-ES_tradnl" b="1" dirty="0">
                <a:latin typeface="Arial"/>
                <a:cs typeface="Arial"/>
              </a:rPr>
              <a:t>otros dos después del mismo.</a:t>
            </a:r>
            <a:endParaRPr lang="es-ES_tradnl" dirty="0">
              <a:latin typeface="Arial"/>
              <a:cs typeface="Arial"/>
            </a:endParaRPr>
          </a:p>
          <a:p>
            <a:endParaRPr lang="es-ES" dirty="0"/>
          </a:p>
          <a:p>
            <a:endParaRPr lang="es-ES" dirty="0"/>
          </a:p>
          <a:p>
            <a:endParaRPr lang="es-ES" dirty="0"/>
          </a:p>
        </p:txBody>
      </p:sp>
      <p:pic>
        <p:nvPicPr>
          <p:cNvPr id="4" name="Imagen 3" descr="paternidad-105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142" y="4236474"/>
            <a:ext cx="3795194" cy="2466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5698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Elena White y la paternidad:</a:t>
            </a:r>
            <a:br>
              <a:rPr lang="es-ES" dirty="0" smtClean="0"/>
            </a:br>
            <a:endParaRPr lang="es-ES" dirty="0"/>
          </a:p>
        </p:txBody>
      </p:sp>
      <p:sp>
        <p:nvSpPr>
          <p:cNvPr id="3" name="Marcador de contenido 2"/>
          <p:cNvSpPr>
            <a:spLocks noGrp="1"/>
          </p:cNvSpPr>
          <p:nvPr>
            <p:ph sz="quarter" idx="1"/>
          </p:nvPr>
        </p:nvSpPr>
        <p:spPr>
          <a:xfrm>
            <a:off x="301752" y="1527048"/>
            <a:ext cx="4773693" cy="4572000"/>
          </a:xfrm>
        </p:spPr>
        <p:txBody>
          <a:bodyPr>
            <a:normAutofit fontScale="92500" lnSpcReduction="20000"/>
          </a:bodyPr>
          <a:lstStyle/>
          <a:p>
            <a:pPr algn="just"/>
            <a:r>
              <a:rPr lang="es-ES_tradnl" sz="1800" b="1" dirty="0">
                <a:latin typeface="Arial"/>
                <a:cs typeface="Arial"/>
              </a:rPr>
              <a:t>Consejos en relación a llegar a ser padres</a:t>
            </a:r>
            <a:r>
              <a:rPr lang="es-ES_tradnl" sz="1800" dirty="0">
                <a:latin typeface="Arial"/>
                <a:cs typeface="Arial"/>
              </a:rPr>
              <a:t>—Los que asumen las responsabilidades de la </a:t>
            </a:r>
            <a:r>
              <a:rPr lang="es-ES_tradnl" sz="1800" b="1" dirty="0">
                <a:latin typeface="Arial"/>
                <a:cs typeface="Arial"/>
              </a:rPr>
              <a:t>paternidad</a:t>
            </a:r>
            <a:r>
              <a:rPr lang="es-ES_tradnl" sz="1800" dirty="0">
                <a:latin typeface="Arial"/>
                <a:cs typeface="Arial"/>
              </a:rPr>
              <a:t> deben primero considerar si podrán rodear a sus hijos de las debidas influencias. El hogar es tanto una iglesia de familia como una escuela de familia. La atmósfera del hogar debe ser tan espiritual, que todos los miembros de la misma—los padres y los hijos—, resulten bendecidos por su relación </a:t>
            </a:r>
            <a:r>
              <a:rPr lang="es-ES_tradnl" sz="1800" dirty="0" smtClean="0">
                <a:latin typeface="Arial"/>
                <a:cs typeface="Arial"/>
              </a:rPr>
              <a:t>mutua. </a:t>
            </a:r>
          </a:p>
          <a:p>
            <a:pPr algn="just"/>
            <a:endParaRPr lang="es-ES_tradnl" sz="1800" dirty="0">
              <a:latin typeface="Arial"/>
              <a:cs typeface="Arial"/>
            </a:endParaRPr>
          </a:p>
          <a:p>
            <a:pPr algn="just"/>
            <a:r>
              <a:rPr lang="es-ES_tradnl" sz="1800" dirty="0">
                <a:latin typeface="Arial"/>
                <a:cs typeface="Arial"/>
              </a:rPr>
              <a:t>Los que son incapaces de educar a sus hijos correctamente, no debieran haber asumido jamás las responsabilidades de la </a:t>
            </a:r>
            <a:r>
              <a:rPr lang="es-ES_tradnl" sz="1800" b="1" dirty="0">
                <a:latin typeface="Arial"/>
                <a:cs typeface="Arial"/>
              </a:rPr>
              <a:t>paternidad</a:t>
            </a:r>
            <a:r>
              <a:rPr lang="es-ES_tradnl" sz="1800" dirty="0">
                <a:latin typeface="Arial"/>
                <a:cs typeface="Arial"/>
              </a:rPr>
              <a:t>. Pero debido a su juicio equivocado, ¿no haremos ningún esfuerzo para ayudar a sus pequeñuelos a formar caracteres correctos? Dios desea que tratemos estos problemas </a:t>
            </a:r>
            <a:r>
              <a:rPr lang="es-ES_tradnl" sz="1800" dirty="0" smtClean="0">
                <a:latin typeface="Arial"/>
                <a:cs typeface="Arial"/>
              </a:rPr>
              <a:t>cuerdamente.</a:t>
            </a:r>
          </a:p>
          <a:p>
            <a:pPr algn="just"/>
            <a:endParaRPr lang="es-ES" sz="1800" dirty="0">
              <a:latin typeface="Arial"/>
              <a:cs typeface="Arial"/>
            </a:endParaRPr>
          </a:p>
        </p:txBody>
      </p:sp>
      <p:pic>
        <p:nvPicPr>
          <p:cNvPr id="4" name="Imagen 3" descr="pad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423" y="1738595"/>
            <a:ext cx="3816729" cy="2539860"/>
          </a:xfrm>
          <a:prstGeom prst="rect">
            <a:avLst/>
          </a:prstGeom>
          <a:ln>
            <a:noFill/>
          </a:ln>
          <a:effectLst>
            <a:softEdge rad="112500"/>
          </a:effectLst>
        </p:spPr>
      </p:pic>
    </p:spTree>
    <p:extLst>
      <p:ext uri="{BB962C8B-B14F-4D97-AF65-F5344CB8AC3E}">
        <p14:creationId xmlns:p14="http://schemas.microsoft.com/office/powerpoint/2010/main" val="618364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Sabrás lo que es ser padre</a:t>
            </a:r>
          </a:p>
        </p:txBody>
      </p:sp>
      <p:sp>
        <p:nvSpPr>
          <p:cNvPr id="3" name="Marcador de contenido 2"/>
          <p:cNvSpPr>
            <a:spLocks noGrp="1"/>
          </p:cNvSpPr>
          <p:nvPr>
            <p:ph sz="quarter" idx="1"/>
          </p:nvPr>
        </p:nvSpPr>
        <p:spPr/>
        <p:txBody>
          <a:bodyPr>
            <a:normAutofit fontScale="77500" lnSpcReduction="20000"/>
          </a:bodyPr>
          <a:lstStyle/>
          <a:p>
            <a:r>
              <a:rPr lang="es-ES_tradnl" sz="2800" dirty="0"/>
              <a:t>Solamente sabrás lo que es ser padre, cuando sientas muy hondo el latido de ese pedazo de tu corazón sobre tu pecho, henchido de legítimo orgullo. </a:t>
            </a:r>
          </a:p>
          <a:p>
            <a:r>
              <a:rPr lang="es-ES_tradnl" sz="2800" dirty="0"/>
              <a:t>Sabrás lo que es ser padre cuando comprendas que el fruto de tu sueño es ahora una realidad palpitante, ternura en piel viva y mirada inocente ante tu regocijo. </a:t>
            </a:r>
          </a:p>
          <a:p>
            <a:r>
              <a:rPr lang="es-ES_tradnl" sz="2800" dirty="0"/>
              <a:t>Conocerás la dicha de ser padre cuando entiendas que tu sueño ya jamás será completo, cuando sepas del llanto de la madrugada, de tus largas ojeras y la satisfacción de ver a tu renuevo tranquilamente dormido, aunque tú no lo puedas hacer. </a:t>
            </a:r>
          </a:p>
          <a:p>
            <a:r>
              <a:rPr lang="es-ES_tradnl" sz="2800" dirty="0"/>
              <a:t>Únicamente sabrás lo que es hacerse padre cuando radiante pasees a tu hijo en su dorado cochecito, le hables aunque sepas que no te entiende aún y lo veas descubriendo asombrado cada pequeña cosa que constituirá su primera lección de filosofía.</a:t>
            </a:r>
          </a:p>
          <a:p>
            <a:endParaRPr lang="es-ES" dirty="0"/>
          </a:p>
        </p:txBody>
      </p:sp>
    </p:spTree>
    <p:extLst>
      <p:ext uri="{BB962C8B-B14F-4D97-AF65-F5344CB8AC3E}">
        <p14:creationId xmlns:p14="http://schemas.microsoft.com/office/powerpoint/2010/main" val="3855388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quarter" idx="1"/>
          </p:nvPr>
        </p:nvSpPr>
        <p:spPr/>
        <p:txBody>
          <a:bodyPr>
            <a:normAutofit fontScale="92500" lnSpcReduction="10000"/>
          </a:bodyPr>
          <a:lstStyle/>
          <a:p>
            <a:r>
              <a:rPr lang="es-ES_tradnl" sz="2400" dirty="0"/>
              <a:t>Sabrás lo que significa ser padre cuando en la noche corras por esa medicina que necesita para aliviar su fiebre, al llevar la cuenta de sus vacunas y cuando de puntillas te acerques a su cuna a escuchar su respiración, acompasada y feliz. </a:t>
            </a:r>
          </a:p>
          <a:p>
            <a:r>
              <a:rPr lang="es-ES_tradnl" sz="2400" dirty="0"/>
              <a:t>Cuando por primera vez te diga papá, ría cuando lo lances al aire y no sienta el peligro porque tú le das seguridad con tu sonrisa, cuando le impulses a dar sus primeros pasos, inequívoca señal de que empieza el camino hacia su destino y corras detrás de su bicicleta donde afanosamente pedalea los primeros caminos y distancias del peregrinar futuro de su vida. </a:t>
            </a:r>
          </a:p>
          <a:p>
            <a:r>
              <a:rPr lang="es-ES_tradnl" sz="2400" dirty="0"/>
              <a:t>Sabrás la maravilla que posees cuando lo lleves por vez primera a la escuela y veas sus ojos llorosos porque no quiere separarse de </a:t>
            </a:r>
            <a:r>
              <a:rPr lang="es-ES_tradnl" sz="2400" dirty="0" err="1"/>
              <a:t>tí</a:t>
            </a:r>
            <a:r>
              <a:rPr lang="es-ES_tradnl" sz="2400" dirty="0"/>
              <a:t> y sientas el alma adolorida al alejarte dejándolo en medio de otros egoísmos que, sin embargo, le enseñarán a ser compartido. </a:t>
            </a:r>
          </a:p>
          <a:p>
            <a:endParaRPr lang="es-ES" dirty="0"/>
          </a:p>
        </p:txBody>
      </p:sp>
    </p:spTree>
    <p:extLst>
      <p:ext uri="{BB962C8B-B14F-4D97-AF65-F5344CB8AC3E}">
        <p14:creationId xmlns:p14="http://schemas.microsoft.com/office/powerpoint/2010/main" val="1031862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quarter" idx="1"/>
          </p:nvPr>
        </p:nvSpPr>
        <p:spPr/>
        <p:txBody>
          <a:bodyPr>
            <a:normAutofit fontScale="55000" lnSpcReduction="20000"/>
          </a:bodyPr>
          <a:lstStyle/>
          <a:p>
            <a:r>
              <a:rPr lang="es-ES_tradnl" sz="2800" dirty="0"/>
              <a:t>Cuando te muestre sus primeros garrapateados dibujos, incipiente Picasso que preludia en ellos el afán por la belleza que se esconde en su corazón. Y sobre todo cuando se abrace a </a:t>
            </a:r>
            <a:r>
              <a:rPr lang="es-ES_tradnl" sz="2800" dirty="0" err="1"/>
              <a:t>tí</a:t>
            </a:r>
            <a:r>
              <a:rPr lang="es-ES_tradnl" sz="2800" dirty="0"/>
              <a:t>, tomando tu mano simbolizando con ello la confianza de tu fortaleza, que le dará seguridad en su andar. </a:t>
            </a:r>
          </a:p>
          <a:p>
            <a:r>
              <a:rPr lang="es-ES_tradnl" sz="2800" dirty="0"/>
              <a:t>Sabrás lo que es ser padre cuando reclame tu tiempo y tú tengas que buscarlo y encontrarlo en donde puedas, cuando lo lleves al circo y a la playa y al paseo cansado pero gratificante, cuando juntos sueñen en las vacaciones en que ambos se pertenecerán por completo, cuando le enseñes a jugar y a llenar rompecabezas y juntos caminen por el parque cualquier tarde esplendorosa de abril. </a:t>
            </a:r>
          </a:p>
          <a:p>
            <a:r>
              <a:rPr lang="es-ES_tradnl" sz="2800" dirty="0"/>
              <a:t>Comprenderás la maravilla que Dios te concedió, cuando te rete con sus primeras preguntas y de momento no sepas cómo contestarlas, cuando le ayudes a escribir la carta a Papá Noel y esperes la vigilia de la Navidad con el ansia compartida de una nueva niñez tuya y descubra en tu abrazo, en tu caricia y en tu beso incondicional, cuánto le amas. </a:t>
            </a:r>
          </a:p>
          <a:p>
            <a:r>
              <a:rPr lang="es-ES_tradnl" sz="2800" dirty="0"/>
              <a:t>Sabrás lo que es ser padre cuando lo lleves a que toque a Dios por primera vez, le enseñes a rezar por todos y sienta que tu cariño es algo en lo que puede confiadamente descansar. Y cuando ves que va creciendo y tú lo acompañas, va avanzando y tú estás a su lado, y se va haciendo adolescente y en ese proceso tú no lo dejas, por duro que sea el ver que poco a poco se desprende de </a:t>
            </a:r>
            <a:r>
              <a:rPr lang="es-ES_tradnl" sz="2800" dirty="0" err="1"/>
              <a:t>tí</a:t>
            </a:r>
            <a:r>
              <a:rPr lang="es-ES_tradnl" sz="2800" dirty="0"/>
              <a:t>, para ir en busca de sí mismo</a:t>
            </a:r>
            <a:endParaRPr lang="es-ES" dirty="0"/>
          </a:p>
        </p:txBody>
      </p:sp>
    </p:spTree>
    <p:extLst>
      <p:ext uri="{BB962C8B-B14F-4D97-AF65-F5344CB8AC3E}">
        <p14:creationId xmlns:p14="http://schemas.microsoft.com/office/powerpoint/2010/main" val="3143560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Sabrás lo que es ser padre. </a:t>
            </a:r>
            <a:endParaRPr lang="es-ES" dirty="0"/>
          </a:p>
        </p:txBody>
      </p:sp>
      <p:sp>
        <p:nvSpPr>
          <p:cNvPr id="3" name="Marcador de contenido 2"/>
          <p:cNvSpPr>
            <a:spLocks noGrp="1"/>
          </p:cNvSpPr>
          <p:nvPr>
            <p:ph sz="quarter" idx="1"/>
          </p:nvPr>
        </p:nvSpPr>
        <p:spPr>
          <a:xfrm>
            <a:off x="301752" y="1285048"/>
            <a:ext cx="8534400" cy="4807592"/>
          </a:xfrm>
        </p:spPr>
        <p:txBody>
          <a:bodyPr>
            <a:normAutofit fontScale="32500" lnSpcReduction="20000"/>
          </a:bodyPr>
          <a:lstStyle/>
          <a:p>
            <a:pPr marL="0" indent="0">
              <a:buNone/>
            </a:pPr>
            <a:r>
              <a:rPr lang="es-ES_tradnl" sz="4400" dirty="0" smtClean="0"/>
              <a:t>. </a:t>
            </a:r>
            <a:endParaRPr lang="es-ES_tradnl" sz="4400" dirty="0"/>
          </a:p>
          <a:p>
            <a:pPr algn="just"/>
            <a:r>
              <a:rPr lang="es-ES_tradnl" sz="5500" dirty="0"/>
              <a:t>Sabrás lo que es ser padre cuando oigas el reclamo inesperado y su deseo de independencia. El día que deje de acompañarte, porque sus amigos lo esperan y sientas que tu corazón se estremece, porque el día llegó antes de lo que pensabas y sientas profundamente que así debe ser, porque es el precio que pagarás por el aprendizaje de su vuelo definitivo. </a:t>
            </a:r>
          </a:p>
          <a:p>
            <a:pPr algn="just"/>
            <a:r>
              <a:rPr lang="es-ES_tradnl" sz="5500" dirty="0"/>
              <a:t>Y finalmente sabrás lo que es ser padre cuando un día tu hijo tenga que partir para estudiar en otro lugar, o a un trabajo distante y la nostalgia consuma las horas que antes feliz disfrutaste en su compañía y quizás sea el teléfono o el internet la lejana liga que te una a él. </a:t>
            </a:r>
          </a:p>
          <a:p>
            <a:pPr algn="just"/>
            <a:r>
              <a:rPr lang="es-ES_tradnl" sz="5500" dirty="0"/>
              <a:t>Y sobre todo cuando alguien venga y lo lleve de tu lado para perseguir otro arco iris, el de su propia vida, compartida con alguien a quien amará y tú deberás aceptarlo, porque esa es la ley de la vida y tu hijo te fue solamente prestado por un tiempo. </a:t>
            </a:r>
          </a:p>
          <a:p>
            <a:pPr algn="just"/>
            <a:r>
              <a:rPr lang="es-ES_tradnl" sz="5500" dirty="0"/>
              <a:t>Entonces sabrás lo que es saberte padre. Que no estudiaste para ello, pero lo viviste y lo seguirás viviendo. Y el regocijo que eso te proporcionará deberá entonces ser mayor que el dolor que supone el sentir que algo muy tierno se despide de tu alma. Pero es sólo entonces que podrás saber con plenitud, la maravillosa experiencia, regalo de Dios vivo, que es saberse padre.	</a:t>
            </a:r>
          </a:p>
          <a:p>
            <a:endParaRPr lang="es-ES" dirty="0"/>
          </a:p>
        </p:txBody>
      </p:sp>
    </p:spTree>
    <p:extLst>
      <p:ext uri="{BB962C8B-B14F-4D97-AF65-F5344CB8AC3E}">
        <p14:creationId xmlns:p14="http://schemas.microsoft.com/office/powerpoint/2010/main" val="2141758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Responsabilidades de parte del padre</a:t>
            </a:r>
            <a:endParaRPr lang="es-ES" dirty="0"/>
          </a:p>
        </p:txBody>
      </p:sp>
      <p:sp>
        <p:nvSpPr>
          <p:cNvPr id="3" name="Marcador de contenido 2"/>
          <p:cNvSpPr>
            <a:spLocks noGrp="1"/>
          </p:cNvSpPr>
          <p:nvPr>
            <p:ph sz="quarter" idx="1"/>
          </p:nvPr>
        </p:nvSpPr>
        <p:spPr/>
        <p:txBody>
          <a:bodyPr>
            <a:normAutofit fontScale="70000" lnSpcReduction="20000"/>
          </a:bodyPr>
          <a:lstStyle/>
          <a:p>
            <a:r>
              <a:rPr lang="es-ES_tradnl" b="1" dirty="0">
                <a:latin typeface="Arial"/>
                <a:cs typeface="Arial"/>
              </a:rPr>
              <a:t>El proveer para satisfacer las necesidades físicas de la familia</a:t>
            </a:r>
          </a:p>
          <a:p>
            <a:pPr marL="0" indent="0">
              <a:buNone/>
            </a:pPr>
            <a:r>
              <a:rPr lang="es-ES_tradnl" dirty="0">
                <a:latin typeface="Arial"/>
                <a:cs typeface="Arial"/>
              </a:rPr>
              <a:t>Como padres, se espera que proveamos para satisfacer las necesidades físicas de la familia, para lo cual debemos:</a:t>
            </a:r>
          </a:p>
          <a:p>
            <a:pPr marL="0" indent="0">
              <a:buNone/>
            </a:pPr>
            <a:r>
              <a:rPr lang="es-ES_tradnl" dirty="0" smtClean="0">
                <a:latin typeface="Arial"/>
                <a:cs typeface="Arial"/>
              </a:rPr>
              <a:t>•</a:t>
            </a:r>
            <a:r>
              <a:rPr lang="es-ES_tradnl" dirty="0">
                <a:latin typeface="Arial"/>
                <a:cs typeface="Arial"/>
              </a:rPr>
              <a:t>Trabajar en una ocupación honrada a fin de proveer para satisfacer las necesidades de la familia.</a:t>
            </a:r>
          </a:p>
          <a:p>
            <a:pPr marL="0" indent="0">
              <a:buNone/>
            </a:pPr>
            <a:r>
              <a:rPr lang="es-ES_tradnl" dirty="0" smtClean="0">
                <a:latin typeface="Arial"/>
                <a:cs typeface="Arial"/>
              </a:rPr>
              <a:t>•</a:t>
            </a:r>
            <a:r>
              <a:rPr lang="es-ES_tradnl" dirty="0">
                <a:latin typeface="Arial"/>
                <a:cs typeface="Arial"/>
              </a:rPr>
              <a:t>Presupuestar los recursos familiares en cooperación con nuestra esposa.</a:t>
            </a:r>
          </a:p>
          <a:p>
            <a:pPr marL="0" indent="0">
              <a:buNone/>
            </a:pPr>
            <a:r>
              <a:rPr lang="es-ES_tradnl" dirty="0" smtClean="0">
                <a:latin typeface="Arial"/>
                <a:cs typeface="Arial"/>
              </a:rPr>
              <a:t>•</a:t>
            </a:r>
            <a:r>
              <a:rPr lang="es-ES_tradnl" dirty="0">
                <a:latin typeface="Arial"/>
                <a:cs typeface="Arial"/>
              </a:rPr>
              <a:t>Enseñar a nuestros hijos a trabajar.</a:t>
            </a:r>
          </a:p>
          <a:p>
            <a:pPr marL="0" indent="0">
              <a:buNone/>
            </a:pPr>
            <a:r>
              <a:rPr lang="es-ES_tradnl" dirty="0" smtClean="0">
                <a:latin typeface="Arial"/>
                <a:cs typeface="Arial"/>
              </a:rPr>
              <a:t>•</a:t>
            </a:r>
            <a:r>
              <a:rPr lang="es-ES_tradnl" dirty="0">
                <a:latin typeface="Arial"/>
                <a:cs typeface="Arial"/>
              </a:rPr>
              <a:t>Dirigir un programa de producción y almacenamiento en el hogar</a:t>
            </a:r>
            <a:r>
              <a:rPr lang="es-ES_tradnl" dirty="0" smtClean="0">
                <a:latin typeface="Arial"/>
                <a:cs typeface="Arial"/>
              </a:rPr>
              <a:t>.</a:t>
            </a:r>
          </a:p>
          <a:p>
            <a:pPr marL="0" indent="0">
              <a:buNone/>
            </a:pPr>
            <a:r>
              <a:rPr lang="es-ES_tradnl" b="1" dirty="0">
                <a:latin typeface="Arial"/>
                <a:cs typeface="Arial"/>
              </a:rPr>
              <a:t>El proveer para satisfacer las necesidades espirituales de la familia</a:t>
            </a:r>
          </a:p>
          <a:p>
            <a:pPr marL="0" indent="0">
              <a:buNone/>
            </a:pPr>
            <a:r>
              <a:rPr lang="es-ES_tradnl" dirty="0">
                <a:latin typeface="Arial"/>
                <a:cs typeface="Arial"/>
              </a:rPr>
              <a:t>Para satisfacer las necesidades espirituales de la familia, podemos:</a:t>
            </a:r>
          </a:p>
          <a:p>
            <a:pPr marL="0" indent="0">
              <a:buNone/>
            </a:pPr>
            <a:r>
              <a:rPr lang="es-ES_tradnl" dirty="0" smtClean="0">
                <a:latin typeface="Arial"/>
                <a:cs typeface="Arial"/>
              </a:rPr>
              <a:t>•</a:t>
            </a:r>
            <a:r>
              <a:rPr lang="es-ES_tradnl" dirty="0">
                <a:latin typeface="Arial"/>
                <a:cs typeface="Arial"/>
              </a:rPr>
              <a:t>Enseñar el Evangelio a nuestra esposa e hijos.</a:t>
            </a:r>
          </a:p>
          <a:p>
            <a:pPr marL="0" indent="0">
              <a:buNone/>
            </a:pPr>
            <a:r>
              <a:rPr lang="es-ES_tradnl" dirty="0" smtClean="0">
                <a:latin typeface="Arial"/>
                <a:cs typeface="Arial"/>
              </a:rPr>
              <a:t>•</a:t>
            </a:r>
            <a:r>
              <a:rPr lang="es-ES_tradnl" dirty="0">
                <a:latin typeface="Arial"/>
                <a:cs typeface="Arial"/>
              </a:rPr>
              <a:t>Tener oraciones familiares diariamente.</a:t>
            </a:r>
          </a:p>
          <a:p>
            <a:pPr marL="0" indent="0">
              <a:buNone/>
            </a:pPr>
            <a:r>
              <a:rPr lang="es-ES_tradnl" dirty="0" smtClean="0">
                <a:latin typeface="Arial"/>
                <a:cs typeface="Arial"/>
              </a:rPr>
              <a:t>•</a:t>
            </a:r>
            <a:r>
              <a:rPr lang="es-ES_tradnl" dirty="0">
                <a:latin typeface="Arial"/>
                <a:cs typeface="Arial"/>
              </a:rPr>
              <a:t>Hacer de nuestro hogar un lugar que invite al Espíritu del Señor a permanecer con nosotros.</a:t>
            </a:r>
          </a:p>
          <a:p>
            <a:pPr marL="0" indent="0">
              <a:buNone/>
            </a:pPr>
            <a:r>
              <a:rPr lang="es-ES_tradnl" dirty="0" smtClean="0">
                <a:latin typeface="Arial"/>
                <a:cs typeface="Arial"/>
              </a:rPr>
              <a:t>•</a:t>
            </a:r>
            <a:r>
              <a:rPr lang="es-ES_tradnl" dirty="0">
                <a:latin typeface="Arial"/>
                <a:cs typeface="Arial"/>
              </a:rPr>
              <a:t>Pagar diezmos y ofrendas al Señor.</a:t>
            </a:r>
          </a:p>
          <a:p>
            <a:pPr marL="0" indent="0">
              <a:buNone/>
            </a:pPr>
            <a:r>
              <a:rPr lang="nl-NL" dirty="0" smtClean="0">
                <a:latin typeface="Arial"/>
                <a:cs typeface="Arial"/>
              </a:rPr>
              <a:t>•</a:t>
            </a:r>
            <a:r>
              <a:rPr lang="nl-NL" dirty="0" err="1">
                <a:latin typeface="Arial"/>
                <a:cs typeface="Arial"/>
              </a:rPr>
              <a:t>Tener</a:t>
            </a:r>
            <a:r>
              <a:rPr lang="nl-NL" dirty="0">
                <a:latin typeface="Arial"/>
                <a:cs typeface="Arial"/>
              </a:rPr>
              <a:t> </a:t>
            </a:r>
            <a:r>
              <a:rPr lang="nl-NL" dirty="0" err="1">
                <a:latin typeface="Arial"/>
                <a:cs typeface="Arial"/>
              </a:rPr>
              <a:t>noches</a:t>
            </a:r>
            <a:r>
              <a:rPr lang="nl-NL" dirty="0">
                <a:latin typeface="Arial"/>
                <a:cs typeface="Arial"/>
              </a:rPr>
              <a:t> de </a:t>
            </a:r>
            <a:r>
              <a:rPr lang="nl-NL" dirty="0" err="1">
                <a:latin typeface="Arial"/>
                <a:cs typeface="Arial"/>
              </a:rPr>
              <a:t>hogar</a:t>
            </a:r>
            <a:r>
              <a:rPr lang="nl-NL" dirty="0">
                <a:latin typeface="Arial"/>
                <a:cs typeface="Arial"/>
              </a:rPr>
              <a:t> </a:t>
            </a:r>
            <a:r>
              <a:rPr lang="nl-NL" dirty="0" err="1">
                <a:latin typeface="Arial"/>
                <a:cs typeface="Arial"/>
              </a:rPr>
              <a:t>productivas</a:t>
            </a:r>
            <a:r>
              <a:rPr lang="nl-NL" dirty="0">
                <a:latin typeface="Arial"/>
                <a:cs typeface="Arial"/>
              </a:rPr>
              <a:t>.</a:t>
            </a:r>
            <a:endParaRPr lang="es-ES" dirty="0">
              <a:latin typeface="Arial"/>
              <a:cs typeface="Arial"/>
            </a:endParaRPr>
          </a:p>
        </p:txBody>
      </p:sp>
    </p:spTree>
    <p:extLst>
      <p:ext uri="{BB962C8B-B14F-4D97-AF65-F5344CB8AC3E}">
        <p14:creationId xmlns:p14="http://schemas.microsoft.com/office/powerpoint/2010/main" val="1870740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embarazo.reactor.netdna-cdn.com/files/2012/11/Insomnio-durante-el-embaraz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60" y="4437112"/>
            <a:ext cx="3322569" cy="21042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3.bp.blogspot.com/-MWXZ81KBue4/UCDFToZyl3I/AAAAAAAAIWA/AW-LiUp3cWc/s320/matrimonio2.gif"/>
          <p:cNvPicPr>
            <a:picLocks noChangeAspect="1" noChangeArrowheads="1"/>
          </p:cNvPicPr>
          <p:nvPr/>
        </p:nvPicPr>
        <p:blipFill rotWithShape="1">
          <a:blip r:embed="rId3">
            <a:extLst>
              <a:ext uri="{28A0092B-C50C-407E-A947-70E740481C1C}">
                <a14:useLocalDpi xmlns:a14="http://schemas.microsoft.com/office/drawing/2010/main" val="0"/>
              </a:ext>
            </a:extLst>
          </a:blip>
          <a:srcRect r="24009"/>
          <a:stretch/>
        </p:blipFill>
        <p:spPr bwMode="auto">
          <a:xfrm>
            <a:off x="284296" y="284015"/>
            <a:ext cx="1491805" cy="2512796"/>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p:txBody>
          <a:bodyPr/>
          <a:lstStyle/>
          <a:p>
            <a:r>
              <a:rPr lang="es-MX" dirty="0" smtClean="0"/>
              <a:t>LA maternidad</a:t>
            </a:r>
            <a:endParaRPr lang="es-MX" dirty="0"/>
          </a:p>
        </p:txBody>
      </p:sp>
      <p:sp>
        <p:nvSpPr>
          <p:cNvPr id="4" name="3 Rectángulo"/>
          <p:cNvSpPr/>
          <p:nvPr/>
        </p:nvSpPr>
        <p:spPr>
          <a:xfrm>
            <a:off x="1776101" y="1700808"/>
            <a:ext cx="7200800" cy="2585323"/>
          </a:xfrm>
          <a:prstGeom prst="rect">
            <a:avLst/>
          </a:prstGeom>
        </p:spPr>
        <p:txBody>
          <a:bodyPr wrap="square">
            <a:spAutoFit/>
          </a:bodyPr>
          <a:lstStyle/>
          <a:p>
            <a:r>
              <a:rPr lang="es-MX" dirty="0">
                <a:solidFill>
                  <a:schemeClr val="accent3">
                    <a:lumMod val="75000"/>
                  </a:schemeClr>
                </a:solidFill>
              </a:rPr>
              <a:t>Los que asumen las responsabilidades de la paternidad deben primero considerar si podrán rodear a sus hijos de las debidas influencias. El hogar es tanto una iglesia de familia como una escuela de familia. La atmósfera del hogar debe ser tan espiritual, que todos los miembros de la misma—los padres y los hijos—, resulten bendecidos por su asociación mutua...</a:t>
            </a:r>
          </a:p>
          <a:p>
            <a:r>
              <a:rPr lang="es-MX" dirty="0">
                <a:solidFill>
                  <a:schemeClr val="accent3">
                    <a:lumMod val="75000"/>
                  </a:schemeClr>
                </a:solidFill>
              </a:rPr>
              <a:t>Muchos de los que entran en la relación matrimonial no se dan cuenta de todas las sagradas responsabilidades que trae aparejadas la </a:t>
            </a:r>
            <a:r>
              <a:rPr lang="es-MX" dirty="0">
                <a:solidFill>
                  <a:srgbClr val="FF0000"/>
                </a:solidFill>
              </a:rPr>
              <a:t>maternidad</a:t>
            </a:r>
            <a:r>
              <a:rPr lang="es-MX" dirty="0">
                <a:solidFill>
                  <a:schemeClr val="accent3">
                    <a:lumMod val="75000"/>
                  </a:schemeClr>
                </a:solidFill>
              </a:rPr>
              <a:t>. Muchos carecen tristemente de capacidad disciplinaria.</a:t>
            </a:r>
          </a:p>
        </p:txBody>
      </p:sp>
      <p:pic>
        <p:nvPicPr>
          <p:cNvPr id="2052" name="Picture 4" descr="http://1.bp.blogspot.com/-mYpy0Vd7eZc/Ul4d_h9B0fI/AAAAAAAACaI/fnOVW71qe2Y/s1600/andorra_en_fami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343961"/>
            <a:ext cx="4679894" cy="229059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26125" y="6291055"/>
            <a:ext cx="2212209" cy="338554"/>
          </a:xfrm>
          <a:prstGeom prst="rect">
            <a:avLst/>
          </a:prstGeom>
        </p:spPr>
        <p:txBody>
          <a:bodyPr wrap="none">
            <a:spAutoFit/>
          </a:bodyPr>
          <a:lstStyle/>
          <a:p>
            <a:r>
              <a:rPr lang="es-MX" sz="1600" dirty="0" smtClean="0"/>
              <a:t>Hijas de Dios, pág. 213</a:t>
            </a:r>
            <a:endParaRPr lang="es-MX" sz="1600" dirty="0"/>
          </a:p>
        </p:txBody>
      </p:sp>
    </p:spTree>
    <p:extLst>
      <p:ext uri="{BB962C8B-B14F-4D97-AF65-F5344CB8AC3E}">
        <p14:creationId xmlns:p14="http://schemas.microsoft.com/office/powerpoint/2010/main" val="3146819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63" t="18353" r="14853" b="14941"/>
          <a:stretch/>
        </p:blipFill>
        <p:spPr bwMode="auto">
          <a:xfrm>
            <a:off x="323528" y="332656"/>
            <a:ext cx="8496944" cy="622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08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Cambios en el embarazo</a:t>
            </a:r>
            <a:endParaRPr lang="es-MX" dirty="0"/>
          </a:p>
        </p:txBody>
      </p:sp>
      <p:pic>
        <p:nvPicPr>
          <p:cNvPr id="4" name="3 Imagen" descr="http://1.bp.blogspot.com/_7ot7-KKetw0/Sen-7X0c91I/AAAAAAAAACc/xd1O074z20o/s320/ist2_5827854_etapas_de_embarazo.jpg"/>
          <p:cNvPicPr/>
          <p:nvPr/>
        </p:nvPicPr>
        <p:blipFill>
          <a:blip r:embed="rId2"/>
          <a:srcRect/>
          <a:stretch>
            <a:fillRect/>
          </a:stretch>
        </p:blipFill>
        <p:spPr bwMode="auto">
          <a:xfrm>
            <a:off x="1043608" y="1844824"/>
            <a:ext cx="7344816" cy="4513134"/>
          </a:xfrm>
          <a:prstGeom prst="rect">
            <a:avLst/>
          </a:prstGeom>
          <a:noFill/>
          <a:ln w="9525">
            <a:noFill/>
            <a:miter lim="800000"/>
            <a:headEnd/>
            <a:tailEnd/>
          </a:ln>
        </p:spPr>
      </p:pic>
      <p:sp>
        <p:nvSpPr>
          <p:cNvPr id="5" name="2 Marcador de contenido"/>
          <p:cNvSpPr>
            <a:spLocks noGrp="1"/>
          </p:cNvSpPr>
          <p:nvPr>
            <p:ph sz="quarter" idx="1"/>
          </p:nvPr>
        </p:nvSpPr>
        <p:spPr>
          <a:xfrm>
            <a:off x="827584" y="1554496"/>
            <a:ext cx="7920880" cy="5330968"/>
          </a:xfrm>
        </p:spPr>
        <p:txBody>
          <a:bodyPr>
            <a:normAutofit lnSpcReduction="10000"/>
          </a:bodyPr>
          <a:lstStyle/>
          <a:p>
            <a:r>
              <a:rPr lang="es-ES" dirty="0" smtClean="0"/>
              <a:t>A partir del momento en que el óvulo es fecundado por un espermatozoide, comienzan a producirse, en el cuerpo de la</a:t>
            </a:r>
            <a:r>
              <a:rPr lang="es-ES" u="sng" dirty="0"/>
              <a:t> </a:t>
            </a:r>
            <a:r>
              <a:rPr lang="es-ES" dirty="0" smtClean="0"/>
              <a:t>mujer, una serie de cambios físicos y psíquicos importantes destinados a adaptarse a la nueva situación, y que continuarán durante los nueve meses siguientes. </a:t>
            </a:r>
            <a:endParaRPr lang="en-US" dirty="0" smtClean="0"/>
          </a:p>
          <a:p>
            <a:r>
              <a:rPr lang="es-ES" dirty="0" smtClean="0"/>
              <a:t>Es necesario que la mujer acepte y sepa llevar lo mejor posible estas transformaciones, porque de ello depende que este período vital se convierta en una experiencia irrepetible e inmensa, cuyo fruto es la creación de una nueva vida.</a:t>
            </a:r>
            <a:endParaRPr lang="en-US" dirty="0" smtClean="0"/>
          </a:p>
          <a:p>
            <a:r>
              <a:rPr lang="es-ES" dirty="0" smtClean="0"/>
              <a:t>El embarazo humano dura unas 40 semanas desde el primer día de la última menstruación o 38 desde la fecundación (aproximadamente unos 9 meses). El primer trimestre es el momento de mayor riesgo de aborto</a:t>
            </a:r>
            <a:r>
              <a:rPr lang="es-ES" u="sng" dirty="0" smtClean="0"/>
              <a:t> </a:t>
            </a:r>
            <a:r>
              <a:rPr lang="es-ES" dirty="0" smtClean="0"/>
              <a:t>espontáneo; el inicio del tercer trimestre se considera el punto de viabilidad del feto (aquel a partir del cual puede sobrevivir extra útero sin soporte médico).</a:t>
            </a:r>
            <a:endParaRPr lang="en-US" dirty="0" smtClean="0"/>
          </a:p>
          <a:p>
            <a:endParaRPr lang="en-US" dirty="0"/>
          </a:p>
        </p:txBody>
      </p:sp>
    </p:spTree>
    <p:extLst>
      <p:ext uri="{BB962C8B-B14F-4D97-AF65-F5344CB8AC3E}">
        <p14:creationId xmlns:p14="http://schemas.microsoft.com/office/powerpoint/2010/main" val="2175137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mibebestore.com/wp-content/uploads/2012/07/primeros-sintomas-de-embarazo-hinchazon-senos1.jpg"/>
          <p:cNvPicPr>
            <a:picLocks noChangeAspect="1" noChangeArrowheads="1"/>
          </p:cNvPicPr>
          <p:nvPr/>
        </p:nvPicPr>
        <p:blipFill>
          <a:blip r:embed="rId2"/>
          <a:srcRect/>
          <a:stretch>
            <a:fillRect/>
          </a:stretch>
        </p:blipFill>
        <p:spPr bwMode="auto">
          <a:xfrm>
            <a:off x="3275856" y="3933056"/>
            <a:ext cx="5214974" cy="2777736"/>
          </a:xfrm>
          <a:prstGeom prst="rect">
            <a:avLst/>
          </a:prstGeom>
          <a:noFill/>
        </p:spPr>
      </p:pic>
      <p:pic>
        <p:nvPicPr>
          <p:cNvPr id="4" name="3 Imagen" descr="http://i.huffpost.com/gen/854804/thumbs/r-BARRIGUITA-EMBARAZADA-large570.jpg?4"/>
          <p:cNvPicPr/>
          <p:nvPr/>
        </p:nvPicPr>
        <p:blipFill>
          <a:blip r:embed="rId3">
            <a:lum/>
          </a:blip>
          <a:srcRect/>
          <a:stretch>
            <a:fillRect/>
          </a:stretch>
        </p:blipFill>
        <p:spPr bwMode="auto">
          <a:xfrm>
            <a:off x="541047" y="1124744"/>
            <a:ext cx="7786742" cy="2500330"/>
          </a:xfrm>
          <a:prstGeom prst="rect">
            <a:avLst/>
          </a:prstGeom>
          <a:noFill/>
          <a:ln w="9525">
            <a:noFill/>
            <a:miter lim="800000"/>
            <a:headEnd/>
            <a:tailEnd/>
          </a:ln>
        </p:spPr>
      </p:pic>
      <p:sp>
        <p:nvSpPr>
          <p:cNvPr id="3" name="2 Título"/>
          <p:cNvSpPr>
            <a:spLocks noGrp="1"/>
          </p:cNvSpPr>
          <p:nvPr>
            <p:ph type="title"/>
          </p:nvPr>
        </p:nvSpPr>
        <p:spPr/>
        <p:txBody>
          <a:bodyPr/>
          <a:lstStyle/>
          <a:p>
            <a:r>
              <a:rPr lang="es-MX" dirty="0" smtClean="0"/>
              <a:t>Signos presuntivos del embarazo</a:t>
            </a:r>
            <a:endParaRPr lang="es-MX" dirty="0"/>
          </a:p>
        </p:txBody>
      </p:sp>
      <p:sp>
        <p:nvSpPr>
          <p:cNvPr id="5" name="4 Rectángulo"/>
          <p:cNvSpPr/>
          <p:nvPr/>
        </p:nvSpPr>
        <p:spPr>
          <a:xfrm>
            <a:off x="755576" y="3933056"/>
            <a:ext cx="4572000" cy="2585323"/>
          </a:xfrm>
          <a:prstGeom prst="rect">
            <a:avLst/>
          </a:prstGeom>
        </p:spPr>
        <p:txBody>
          <a:bodyPr>
            <a:spAutoFit/>
          </a:bodyPr>
          <a:lstStyle/>
          <a:p>
            <a:r>
              <a:rPr lang="es-ES" dirty="0" smtClean="0"/>
              <a:t>*El primer signo presuntivo del embarazo es la ausencia del período menstrual</a:t>
            </a:r>
            <a:endParaRPr lang="en-US" dirty="0" smtClean="0"/>
          </a:p>
          <a:p>
            <a:r>
              <a:rPr lang="es-ES" dirty="0" smtClean="0"/>
              <a:t> *Fatiga </a:t>
            </a:r>
            <a:endParaRPr lang="en-US" dirty="0" smtClean="0"/>
          </a:p>
          <a:p>
            <a:r>
              <a:rPr lang="es-ES" dirty="0" smtClean="0"/>
              <a:t>* Mareos matutinos </a:t>
            </a:r>
            <a:endParaRPr lang="en-US" dirty="0" smtClean="0"/>
          </a:p>
          <a:p>
            <a:r>
              <a:rPr lang="es-ES" dirty="0" smtClean="0"/>
              <a:t>*Gustos y antojos </a:t>
            </a:r>
            <a:endParaRPr lang="en-US" dirty="0" smtClean="0"/>
          </a:p>
          <a:p>
            <a:r>
              <a:rPr lang="es-ES" dirty="0" smtClean="0"/>
              <a:t>*Deseos frecuentes de orinar </a:t>
            </a:r>
            <a:endParaRPr lang="en-US" dirty="0" smtClean="0"/>
          </a:p>
          <a:p>
            <a:r>
              <a:rPr lang="es-ES" dirty="0" smtClean="0"/>
              <a:t>*Cambios en las Mamas </a:t>
            </a:r>
            <a:endParaRPr lang="en-US" dirty="0" smtClean="0"/>
          </a:p>
          <a:p>
            <a:r>
              <a:rPr lang="es-ES" dirty="0" smtClean="0"/>
              <a:t>*Manifestaciones cutáneas</a:t>
            </a:r>
            <a:endParaRPr lang="en-US" dirty="0" smtClean="0"/>
          </a:p>
          <a:p>
            <a:r>
              <a:rPr lang="es-ES" dirty="0" smtClean="0"/>
              <a:t> *Mucosa Vaginal</a:t>
            </a:r>
            <a:endParaRPr lang="en-US" dirty="0" smtClean="0"/>
          </a:p>
        </p:txBody>
      </p:sp>
    </p:spTree>
    <p:extLst>
      <p:ext uri="{BB962C8B-B14F-4D97-AF65-F5344CB8AC3E}">
        <p14:creationId xmlns:p14="http://schemas.microsoft.com/office/powerpoint/2010/main" val="59617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Marcador de posición de imagen" descr="http://sphotos-a.xx.fbcdn.net/hphotos-prn1/s480x480/60614_10151161838578220_812718579_n.jpg"/>
          <p:cNvPicPr>
            <a:picLocks/>
          </p:cNvPicPr>
          <p:nvPr/>
        </p:nvPicPr>
        <p:blipFill rotWithShape="1">
          <a:blip r:embed="rId2"/>
          <a:srcRect l="3653" t="3296" r="8746" b="27387"/>
          <a:stretch/>
        </p:blipFill>
        <p:spPr bwMode="auto">
          <a:xfrm>
            <a:off x="285720" y="1772816"/>
            <a:ext cx="6858048" cy="4557386"/>
          </a:xfrm>
          <a:prstGeom prst="rect">
            <a:avLst/>
          </a:prstGeom>
          <a:noFill/>
          <a:ln w="9525">
            <a:noFill/>
            <a:miter lim="800000"/>
            <a:headEnd/>
            <a:tailEnd/>
          </a:ln>
        </p:spPr>
      </p:pic>
      <p:pic>
        <p:nvPicPr>
          <p:cNvPr id="5" name="4 Marcador de posición de imagen" descr="http://sphotos-a.xx.fbcdn.net/hphotos-prn1/s480x480/60614_10151161838578220_812718579_n.jpg"/>
          <p:cNvPicPr>
            <a:picLocks/>
          </p:cNvPicPr>
          <p:nvPr/>
        </p:nvPicPr>
        <p:blipFill rotWithShape="1">
          <a:blip r:embed="rId2"/>
          <a:srcRect l="6511" t="74235" r="73299"/>
          <a:stretch/>
        </p:blipFill>
        <p:spPr bwMode="auto">
          <a:xfrm>
            <a:off x="7308304" y="4509120"/>
            <a:ext cx="1580607" cy="1693984"/>
          </a:xfrm>
          <a:prstGeom prst="rect">
            <a:avLst/>
          </a:prstGeom>
          <a:noFill/>
          <a:ln w="9525">
            <a:noFill/>
            <a:miter lim="800000"/>
            <a:headEnd/>
            <a:tailEnd/>
          </a:ln>
        </p:spPr>
      </p:pic>
    </p:spTree>
    <p:extLst>
      <p:ext uri="{BB962C8B-B14F-4D97-AF65-F5344CB8AC3E}">
        <p14:creationId xmlns:p14="http://schemas.microsoft.com/office/powerpoint/2010/main" val="190221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Cambios por trimestre</a:t>
            </a:r>
            <a:endParaRPr lang="es-MX" dirty="0"/>
          </a:p>
        </p:txBody>
      </p:sp>
      <p:sp>
        <p:nvSpPr>
          <p:cNvPr id="4" name="2 CuadroTexto"/>
          <p:cNvSpPr txBox="1">
            <a:spLocks noChangeArrowheads="1"/>
          </p:cNvSpPr>
          <p:nvPr/>
        </p:nvSpPr>
        <p:spPr bwMode="auto">
          <a:xfrm>
            <a:off x="3211513" y="1612900"/>
            <a:ext cx="391715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mbria" pitchFamily="18" charset="0"/>
                <a:cs typeface="Arial" charset="0"/>
              </a:defRPr>
            </a:lvl1pPr>
            <a:lvl2pPr marL="742950" indent="-285750" eaLnBrk="0" hangingPunct="0">
              <a:defRPr>
                <a:solidFill>
                  <a:schemeClr val="tx1"/>
                </a:solidFill>
                <a:latin typeface="Cambria" pitchFamily="18" charset="0"/>
                <a:cs typeface="Arial" charset="0"/>
              </a:defRPr>
            </a:lvl2pPr>
            <a:lvl3pPr marL="1143000" indent="-228600" eaLnBrk="0" hangingPunct="0">
              <a:defRPr>
                <a:solidFill>
                  <a:schemeClr val="tx1"/>
                </a:solidFill>
                <a:latin typeface="Cambria" pitchFamily="18" charset="0"/>
                <a:cs typeface="Arial" charset="0"/>
              </a:defRPr>
            </a:lvl3pPr>
            <a:lvl4pPr marL="1600200" indent="-228600" eaLnBrk="0" hangingPunct="0">
              <a:defRPr>
                <a:solidFill>
                  <a:schemeClr val="tx1"/>
                </a:solidFill>
                <a:latin typeface="Cambria" pitchFamily="18" charset="0"/>
                <a:cs typeface="Arial" charset="0"/>
              </a:defRPr>
            </a:lvl4pPr>
            <a:lvl5pPr marL="2057400" indent="-228600" eaLnBrk="0" hangingPunct="0">
              <a:defRPr>
                <a:solidFill>
                  <a:schemeClr val="tx1"/>
                </a:solidFill>
                <a:latin typeface="Cambria" pitchFamily="18" charset="0"/>
                <a:cs typeface="Arial" charset="0"/>
              </a:defRPr>
            </a:lvl5pPr>
            <a:lvl6pPr marL="2514600" indent="-228600" eaLnBrk="0" fontAlgn="base" hangingPunct="0">
              <a:spcBef>
                <a:spcPct val="0"/>
              </a:spcBef>
              <a:spcAft>
                <a:spcPct val="0"/>
              </a:spcAft>
              <a:defRPr>
                <a:solidFill>
                  <a:schemeClr val="tx1"/>
                </a:solidFill>
                <a:latin typeface="Cambria" pitchFamily="18" charset="0"/>
                <a:cs typeface="Arial" charset="0"/>
              </a:defRPr>
            </a:lvl6pPr>
            <a:lvl7pPr marL="2971800" indent="-228600" eaLnBrk="0" fontAlgn="base" hangingPunct="0">
              <a:spcBef>
                <a:spcPct val="0"/>
              </a:spcBef>
              <a:spcAft>
                <a:spcPct val="0"/>
              </a:spcAft>
              <a:defRPr>
                <a:solidFill>
                  <a:schemeClr val="tx1"/>
                </a:solidFill>
                <a:latin typeface="Cambria" pitchFamily="18" charset="0"/>
                <a:cs typeface="Arial" charset="0"/>
              </a:defRPr>
            </a:lvl7pPr>
            <a:lvl8pPr marL="3429000" indent="-228600" eaLnBrk="0" fontAlgn="base" hangingPunct="0">
              <a:spcBef>
                <a:spcPct val="0"/>
              </a:spcBef>
              <a:spcAft>
                <a:spcPct val="0"/>
              </a:spcAft>
              <a:defRPr>
                <a:solidFill>
                  <a:schemeClr val="tx1"/>
                </a:solidFill>
                <a:latin typeface="Cambria" pitchFamily="18" charset="0"/>
                <a:cs typeface="Arial" charset="0"/>
              </a:defRPr>
            </a:lvl8pPr>
            <a:lvl9pPr marL="3886200" indent="-228600" eaLnBrk="0" fontAlgn="base" hangingPunct="0">
              <a:spcBef>
                <a:spcPct val="0"/>
              </a:spcBef>
              <a:spcAft>
                <a:spcPct val="0"/>
              </a:spcAft>
              <a:defRPr>
                <a:solidFill>
                  <a:schemeClr val="tx1"/>
                </a:solidFill>
                <a:latin typeface="Cambria" pitchFamily="18" charset="0"/>
                <a:cs typeface="Arial" charset="0"/>
              </a:defRPr>
            </a:lvl9pPr>
          </a:lstStyle>
          <a:p>
            <a:pPr eaLnBrk="1" hangingPunct="1"/>
            <a:r>
              <a:rPr lang="es-ES" dirty="0"/>
              <a:t>Los cambios que tienen las mujeres embarazadas, se dividen en trimestres</a:t>
            </a:r>
          </a:p>
        </p:txBody>
      </p:sp>
      <p:sp>
        <p:nvSpPr>
          <p:cNvPr id="5" name="3 CuadroTexto"/>
          <p:cNvSpPr txBox="1">
            <a:spLocks noChangeArrowheads="1"/>
          </p:cNvSpPr>
          <p:nvPr/>
        </p:nvSpPr>
        <p:spPr bwMode="auto">
          <a:xfrm>
            <a:off x="684213" y="5157788"/>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mbria" pitchFamily="18" charset="0"/>
                <a:cs typeface="Arial" charset="0"/>
              </a:defRPr>
            </a:lvl1pPr>
            <a:lvl2pPr marL="742950" indent="-285750" eaLnBrk="0" hangingPunct="0">
              <a:defRPr>
                <a:solidFill>
                  <a:schemeClr val="tx1"/>
                </a:solidFill>
                <a:latin typeface="Cambria" pitchFamily="18" charset="0"/>
                <a:cs typeface="Arial" charset="0"/>
              </a:defRPr>
            </a:lvl2pPr>
            <a:lvl3pPr marL="1143000" indent="-228600" eaLnBrk="0" hangingPunct="0">
              <a:defRPr>
                <a:solidFill>
                  <a:schemeClr val="tx1"/>
                </a:solidFill>
                <a:latin typeface="Cambria" pitchFamily="18" charset="0"/>
                <a:cs typeface="Arial" charset="0"/>
              </a:defRPr>
            </a:lvl3pPr>
            <a:lvl4pPr marL="1600200" indent="-228600" eaLnBrk="0" hangingPunct="0">
              <a:defRPr>
                <a:solidFill>
                  <a:schemeClr val="tx1"/>
                </a:solidFill>
                <a:latin typeface="Cambria" pitchFamily="18" charset="0"/>
                <a:cs typeface="Arial" charset="0"/>
              </a:defRPr>
            </a:lvl4pPr>
            <a:lvl5pPr marL="2057400" indent="-228600" eaLnBrk="0" hangingPunct="0">
              <a:defRPr>
                <a:solidFill>
                  <a:schemeClr val="tx1"/>
                </a:solidFill>
                <a:latin typeface="Cambria" pitchFamily="18" charset="0"/>
                <a:cs typeface="Arial" charset="0"/>
              </a:defRPr>
            </a:lvl5pPr>
            <a:lvl6pPr marL="2514600" indent="-228600" eaLnBrk="0" fontAlgn="base" hangingPunct="0">
              <a:spcBef>
                <a:spcPct val="0"/>
              </a:spcBef>
              <a:spcAft>
                <a:spcPct val="0"/>
              </a:spcAft>
              <a:defRPr>
                <a:solidFill>
                  <a:schemeClr val="tx1"/>
                </a:solidFill>
                <a:latin typeface="Cambria" pitchFamily="18" charset="0"/>
                <a:cs typeface="Arial" charset="0"/>
              </a:defRPr>
            </a:lvl6pPr>
            <a:lvl7pPr marL="2971800" indent="-228600" eaLnBrk="0" fontAlgn="base" hangingPunct="0">
              <a:spcBef>
                <a:spcPct val="0"/>
              </a:spcBef>
              <a:spcAft>
                <a:spcPct val="0"/>
              </a:spcAft>
              <a:defRPr>
                <a:solidFill>
                  <a:schemeClr val="tx1"/>
                </a:solidFill>
                <a:latin typeface="Cambria" pitchFamily="18" charset="0"/>
                <a:cs typeface="Arial" charset="0"/>
              </a:defRPr>
            </a:lvl7pPr>
            <a:lvl8pPr marL="3429000" indent="-228600" eaLnBrk="0" fontAlgn="base" hangingPunct="0">
              <a:spcBef>
                <a:spcPct val="0"/>
              </a:spcBef>
              <a:spcAft>
                <a:spcPct val="0"/>
              </a:spcAft>
              <a:defRPr>
                <a:solidFill>
                  <a:schemeClr val="tx1"/>
                </a:solidFill>
                <a:latin typeface="Cambria" pitchFamily="18" charset="0"/>
                <a:cs typeface="Arial" charset="0"/>
              </a:defRPr>
            </a:lvl8pPr>
            <a:lvl9pPr marL="3886200" indent="-228600" eaLnBrk="0" fontAlgn="base" hangingPunct="0">
              <a:spcBef>
                <a:spcPct val="0"/>
              </a:spcBef>
              <a:spcAft>
                <a:spcPct val="0"/>
              </a:spcAft>
              <a:defRPr>
                <a:solidFill>
                  <a:schemeClr val="tx1"/>
                </a:solidFill>
                <a:latin typeface="Cambria" pitchFamily="18" charset="0"/>
                <a:cs typeface="Arial" charset="0"/>
              </a:defRPr>
            </a:lvl9pPr>
          </a:lstStyle>
          <a:p>
            <a:pPr eaLnBrk="1" hangingPunct="1"/>
            <a:r>
              <a:rPr lang="es-ES"/>
              <a:t>1 er trimeste</a:t>
            </a:r>
          </a:p>
        </p:txBody>
      </p:sp>
      <p:sp>
        <p:nvSpPr>
          <p:cNvPr id="6" name="4 CuadroTexto"/>
          <p:cNvSpPr txBox="1">
            <a:spLocks noChangeArrowheads="1"/>
          </p:cNvSpPr>
          <p:nvPr/>
        </p:nvSpPr>
        <p:spPr bwMode="auto">
          <a:xfrm>
            <a:off x="3779838" y="3141663"/>
            <a:ext cx="1655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mbria" pitchFamily="18" charset="0"/>
                <a:cs typeface="Arial" charset="0"/>
              </a:defRPr>
            </a:lvl1pPr>
            <a:lvl2pPr marL="742950" indent="-285750" eaLnBrk="0" hangingPunct="0">
              <a:defRPr>
                <a:solidFill>
                  <a:schemeClr val="tx1"/>
                </a:solidFill>
                <a:latin typeface="Cambria" pitchFamily="18" charset="0"/>
                <a:cs typeface="Arial" charset="0"/>
              </a:defRPr>
            </a:lvl2pPr>
            <a:lvl3pPr marL="1143000" indent="-228600" eaLnBrk="0" hangingPunct="0">
              <a:defRPr>
                <a:solidFill>
                  <a:schemeClr val="tx1"/>
                </a:solidFill>
                <a:latin typeface="Cambria" pitchFamily="18" charset="0"/>
                <a:cs typeface="Arial" charset="0"/>
              </a:defRPr>
            </a:lvl3pPr>
            <a:lvl4pPr marL="1600200" indent="-228600" eaLnBrk="0" hangingPunct="0">
              <a:defRPr>
                <a:solidFill>
                  <a:schemeClr val="tx1"/>
                </a:solidFill>
                <a:latin typeface="Cambria" pitchFamily="18" charset="0"/>
                <a:cs typeface="Arial" charset="0"/>
              </a:defRPr>
            </a:lvl4pPr>
            <a:lvl5pPr marL="2057400" indent="-228600" eaLnBrk="0" hangingPunct="0">
              <a:defRPr>
                <a:solidFill>
                  <a:schemeClr val="tx1"/>
                </a:solidFill>
                <a:latin typeface="Cambria" pitchFamily="18" charset="0"/>
                <a:cs typeface="Arial" charset="0"/>
              </a:defRPr>
            </a:lvl5pPr>
            <a:lvl6pPr marL="2514600" indent="-228600" eaLnBrk="0" fontAlgn="base" hangingPunct="0">
              <a:spcBef>
                <a:spcPct val="0"/>
              </a:spcBef>
              <a:spcAft>
                <a:spcPct val="0"/>
              </a:spcAft>
              <a:defRPr>
                <a:solidFill>
                  <a:schemeClr val="tx1"/>
                </a:solidFill>
                <a:latin typeface="Cambria" pitchFamily="18" charset="0"/>
                <a:cs typeface="Arial" charset="0"/>
              </a:defRPr>
            </a:lvl6pPr>
            <a:lvl7pPr marL="2971800" indent="-228600" eaLnBrk="0" fontAlgn="base" hangingPunct="0">
              <a:spcBef>
                <a:spcPct val="0"/>
              </a:spcBef>
              <a:spcAft>
                <a:spcPct val="0"/>
              </a:spcAft>
              <a:defRPr>
                <a:solidFill>
                  <a:schemeClr val="tx1"/>
                </a:solidFill>
                <a:latin typeface="Cambria" pitchFamily="18" charset="0"/>
                <a:cs typeface="Arial" charset="0"/>
              </a:defRPr>
            </a:lvl7pPr>
            <a:lvl8pPr marL="3429000" indent="-228600" eaLnBrk="0" fontAlgn="base" hangingPunct="0">
              <a:spcBef>
                <a:spcPct val="0"/>
              </a:spcBef>
              <a:spcAft>
                <a:spcPct val="0"/>
              </a:spcAft>
              <a:defRPr>
                <a:solidFill>
                  <a:schemeClr val="tx1"/>
                </a:solidFill>
                <a:latin typeface="Cambria" pitchFamily="18" charset="0"/>
                <a:cs typeface="Arial" charset="0"/>
              </a:defRPr>
            </a:lvl8pPr>
            <a:lvl9pPr marL="3886200" indent="-228600" eaLnBrk="0" fontAlgn="base" hangingPunct="0">
              <a:spcBef>
                <a:spcPct val="0"/>
              </a:spcBef>
              <a:spcAft>
                <a:spcPct val="0"/>
              </a:spcAft>
              <a:defRPr>
                <a:solidFill>
                  <a:schemeClr val="tx1"/>
                </a:solidFill>
                <a:latin typeface="Cambria" pitchFamily="18" charset="0"/>
                <a:cs typeface="Arial" charset="0"/>
              </a:defRPr>
            </a:lvl9pPr>
          </a:lstStyle>
          <a:p>
            <a:pPr eaLnBrk="1" hangingPunct="1"/>
            <a:r>
              <a:rPr lang="es-ES"/>
              <a:t>2 do trimestre</a:t>
            </a:r>
          </a:p>
        </p:txBody>
      </p:sp>
      <p:sp>
        <p:nvSpPr>
          <p:cNvPr id="7" name="5 CuadroTexto"/>
          <p:cNvSpPr txBox="1">
            <a:spLocks noChangeArrowheads="1"/>
          </p:cNvSpPr>
          <p:nvPr/>
        </p:nvSpPr>
        <p:spPr bwMode="auto">
          <a:xfrm>
            <a:off x="6372225" y="5157788"/>
            <a:ext cx="1512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mbria" pitchFamily="18" charset="0"/>
                <a:cs typeface="Arial" charset="0"/>
              </a:defRPr>
            </a:lvl1pPr>
            <a:lvl2pPr marL="742950" indent="-285750" eaLnBrk="0" hangingPunct="0">
              <a:defRPr>
                <a:solidFill>
                  <a:schemeClr val="tx1"/>
                </a:solidFill>
                <a:latin typeface="Cambria" pitchFamily="18" charset="0"/>
                <a:cs typeface="Arial" charset="0"/>
              </a:defRPr>
            </a:lvl2pPr>
            <a:lvl3pPr marL="1143000" indent="-228600" eaLnBrk="0" hangingPunct="0">
              <a:defRPr>
                <a:solidFill>
                  <a:schemeClr val="tx1"/>
                </a:solidFill>
                <a:latin typeface="Cambria" pitchFamily="18" charset="0"/>
                <a:cs typeface="Arial" charset="0"/>
              </a:defRPr>
            </a:lvl3pPr>
            <a:lvl4pPr marL="1600200" indent="-228600" eaLnBrk="0" hangingPunct="0">
              <a:defRPr>
                <a:solidFill>
                  <a:schemeClr val="tx1"/>
                </a:solidFill>
                <a:latin typeface="Cambria" pitchFamily="18" charset="0"/>
                <a:cs typeface="Arial" charset="0"/>
              </a:defRPr>
            </a:lvl4pPr>
            <a:lvl5pPr marL="2057400" indent="-228600" eaLnBrk="0" hangingPunct="0">
              <a:defRPr>
                <a:solidFill>
                  <a:schemeClr val="tx1"/>
                </a:solidFill>
                <a:latin typeface="Cambria" pitchFamily="18" charset="0"/>
                <a:cs typeface="Arial" charset="0"/>
              </a:defRPr>
            </a:lvl5pPr>
            <a:lvl6pPr marL="2514600" indent="-228600" eaLnBrk="0" fontAlgn="base" hangingPunct="0">
              <a:spcBef>
                <a:spcPct val="0"/>
              </a:spcBef>
              <a:spcAft>
                <a:spcPct val="0"/>
              </a:spcAft>
              <a:defRPr>
                <a:solidFill>
                  <a:schemeClr val="tx1"/>
                </a:solidFill>
                <a:latin typeface="Cambria" pitchFamily="18" charset="0"/>
                <a:cs typeface="Arial" charset="0"/>
              </a:defRPr>
            </a:lvl6pPr>
            <a:lvl7pPr marL="2971800" indent="-228600" eaLnBrk="0" fontAlgn="base" hangingPunct="0">
              <a:spcBef>
                <a:spcPct val="0"/>
              </a:spcBef>
              <a:spcAft>
                <a:spcPct val="0"/>
              </a:spcAft>
              <a:defRPr>
                <a:solidFill>
                  <a:schemeClr val="tx1"/>
                </a:solidFill>
                <a:latin typeface="Cambria" pitchFamily="18" charset="0"/>
                <a:cs typeface="Arial" charset="0"/>
              </a:defRPr>
            </a:lvl7pPr>
            <a:lvl8pPr marL="3429000" indent="-228600" eaLnBrk="0" fontAlgn="base" hangingPunct="0">
              <a:spcBef>
                <a:spcPct val="0"/>
              </a:spcBef>
              <a:spcAft>
                <a:spcPct val="0"/>
              </a:spcAft>
              <a:defRPr>
                <a:solidFill>
                  <a:schemeClr val="tx1"/>
                </a:solidFill>
                <a:latin typeface="Cambria" pitchFamily="18" charset="0"/>
                <a:cs typeface="Arial" charset="0"/>
              </a:defRPr>
            </a:lvl8pPr>
            <a:lvl9pPr marL="3886200" indent="-228600" eaLnBrk="0" fontAlgn="base" hangingPunct="0">
              <a:spcBef>
                <a:spcPct val="0"/>
              </a:spcBef>
              <a:spcAft>
                <a:spcPct val="0"/>
              </a:spcAft>
              <a:defRPr>
                <a:solidFill>
                  <a:schemeClr val="tx1"/>
                </a:solidFill>
                <a:latin typeface="Cambria" pitchFamily="18" charset="0"/>
                <a:cs typeface="Arial" charset="0"/>
              </a:defRPr>
            </a:lvl9pPr>
          </a:lstStyle>
          <a:p>
            <a:pPr eaLnBrk="1" hangingPunct="1"/>
            <a:r>
              <a:rPr lang="es-ES"/>
              <a:t>3er trimestre</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536825"/>
            <a:ext cx="1962150" cy="262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13" y="367823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163888"/>
            <a:ext cx="2832100"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155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132</TotalTime>
  <Words>2881</Words>
  <Application>Microsoft Office PowerPoint</Application>
  <PresentationFormat>Presentación en pantalla (4:3)</PresentationFormat>
  <Paragraphs>175</Paragraphs>
  <Slides>38</Slides>
  <Notes>1</Notes>
  <HiddenSlides>0</HiddenSlides>
  <MMClips>0</MMClips>
  <ScaleCrop>false</ScaleCrop>
  <HeadingPairs>
    <vt:vector size="4" baseType="variant">
      <vt:variant>
        <vt:lpstr>Tema</vt:lpstr>
      </vt:variant>
      <vt:variant>
        <vt:i4>2</vt:i4>
      </vt:variant>
      <vt:variant>
        <vt:lpstr>Títulos de diapositiva</vt:lpstr>
      </vt:variant>
      <vt:variant>
        <vt:i4>38</vt:i4>
      </vt:variant>
    </vt:vector>
  </HeadingPairs>
  <TitlesOfParts>
    <vt:vector size="40" baseType="lpstr">
      <vt:lpstr>Cuadrícula</vt:lpstr>
      <vt:lpstr>Cívico</vt:lpstr>
      <vt:lpstr>La belleza de la paternidad y maternidad</vt:lpstr>
      <vt:lpstr>¿Qué dice la Biblia?</vt:lpstr>
      <vt:lpstr>Una responsabilidad</vt:lpstr>
      <vt:lpstr>LA maternidad</vt:lpstr>
      <vt:lpstr>Presentación de PowerPoint</vt:lpstr>
      <vt:lpstr>Cambios en el embarazo</vt:lpstr>
      <vt:lpstr>Signos presuntivos del embarazo</vt:lpstr>
      <vt:lpstr>Presentación de PowerPoint</vt:lpstr>
      <vt:lpstr>Cambios por trimestre</vt:lpstr>
      <vt:lpstr>Estado de animo</vt:lpstr>
      <vt:lpstr>Temores</vt:lpstr>
      <vt:lpstr>¿Y el bebe?</vt:lpstr>
      <vt:lpstr>Las marcas que se producen para bien o para mal en el carácter de vuestros hijos, no se hacen sobre arena sino sobre roca; son de carácter permanente. Las compañías deben ser vigiladas pues lo que se aprende de los hábitos y conversación con los compañeros deja su molde para el futuro. Las amistades que vuestros hijos tengan; los principios que adopten y los hábitos que formen, con toda certidumbre tendrán su influencia en su futuro destino.</vt:lpstr>
      <vt:lpstr>Deber de los padres</vt:lpstr>
      <vt:lpstr>CUIDADOS DURANTE EL PERIODO DE GESTACIÓN</vt:lpstr>
      <vt:lpstr>GESTACIÓN</vt:lpstr>
      <vt:lpstr>Presentación de PowerPoint</vt:lpstr>
      <vt:lpstr>MALESTARES DE LOS PRIMEROS TRES MESES</vt:lpstr>
      <vt:lpstr>CUIDADOS DE SALUD DURANTE EL EMBARAZO</vt:lpstr>
      <vt:lpstr>COSAS QUE NO DEBES HACER EN EL EMBARAZO</vt:lpstr>
      <vt:lpstr>ALIMENTACION  EN LOS PRIMEROS TRES MESES </vt:lpstr>
      <vt:lpstr>Presentación de PowerPoint</vt:lpstr>
      <vt:lpstr>RECOMENDACIONES EN LA ALIMENTACION</vt:lpstr>
      <vt:lpstr>Presentación de PowerPoint</vt:lpstr>
      <vt:lpstr>Presentación de PowerPoint</vt:lpstr>
      <vt:lpstr>PATERNIDAD</vt:lpstr>
      <vt:lpstr>Paternidad: </vt:lpstr>
      <vt:lpstr>     “La decisión de tener un hijo o hija es un asunto muy serio. Debe tenerse en cuenta que:</vt:lpstr>
      <vt:lpstr>Datos curiosos. </vt:lpstr>
      <vt:lpstr>CONSEJOS DE PATERNIDAD</vt:lpstr>
      <vt:lpstr>Datos curiosos</vt:lpstr>
      <vt:lpstr>Gobierno y paternidad </vt:lpstr>
      <vt:lpstr>Elena White y la paternidad: </vt:lpstr>
      <vt:lpstr>Sabrás lo que es ser padre</vt:lpstr>
      <vt:lpstr>Presentación de PowerPoint</vt:lpstr>
      <vt:lpstr>Presentación de PowerPoint</vt:lpstr>
      <vt:lpstr>Sabrás lo que es ser padre. </vt:lpstr>
      <vt:lpstr>Responsabilidades de parte del padre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belleza de la paternidad y maternidad</dc:title>
  <dc:creator>usuario</dc:creator>
  <cp:lastModifiedBy>1</cp:lastModifiedBy>
  <cp:revision>11</cp:revision>
  <dcterms:created xsi:type="dcterms:W3CDTF">2014-04-16T10:06:31Z</dcterms:created>
  <dcterms:modified xsi:type="dcterms:W3CDTF">2014-05-07T23:09:52Z</dcterms:modified>
</cp:coreProperties>
</file>