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74" r:id="rId7"/>
    <p:sldId id="275" r:id="rId8"/>
    <p:sldId id="276" r:id="rId9"/>
    <p:sldId id="277" r:id="rId10"/>
    <p:sldId id="281" r:id="rId11"/>
    <p:sldId id="282" r:id="rId12"/>
    <p:sldId id="283" r:id="rId13"/>
    <p:sldId id="284" r:id="rId14"/>
    <p:sldId id="285" r:id="rId15"/>
    <p:sldId id="263" r:id="rId16"/>
    <p:sldId id="265" r:id="rId17"/>
    <p:sldId id="271" r:id="rId18"/>
    <p:sldId id="272" r:id="rId19"/>
    <p:sldId id="273" r:id="rId20"/>
    <p:sldId id="278" r:id="rId21"/>
    <p:sldId id="279" r:id="rId22"/>
    <p:sldId id="280" r:id="rId23"/>
    <p:sldId id="286" r:id="rId2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varScale="1">
        <p:scale>
          <a:sx n="92" d="100"/>
          <a:sy n="92" d="100"/>
        </p:scale>
        <p:origin x="-1600"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BE1ACCB4-F34B-4E39-8602-6C57887A2F88}" type="datetimeFigureOut">
              <a:rPr lang="es-MX" smtClean="0"/>
              <a:pPr/>
              <a:t>07/03/13</a:t>
            </a:fld>
            <a:endParaRPr lang="es-MX"/>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MX"/>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F24120B-8E80-4517-9E98-22C1B8E2DF67}" type="slidenum">
              <a:rPr lang="es-MX" smtClean="0"/>
              <a:pPr/>
              <a:t>‹Nr.›</a:t>
            </a:fld>
            <a:endParaRPr lang="es-MX"/>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BE1ACCB4-F34B-4E39-8602-6C57887A2F88}" type="datetimeFigureOut">
              <a:rPr lang="es-MX" smtClean="0"/>
              <a:pPr/>
              <a:t>07/03/13</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BF24120B-8E80-4517-9E98-22C1B8E2DF67}" type="slidenum">
              <a:rPr lang="es-MX" smtClean="0"/>
              <a:pPr/>
              <a:t>‹Nr.›</a:t>
            </a:fld>
            <a:endParaRPr lang="es-MX"/>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E1ACCB4-F34B-4E39-8602-6C57887A2F88}" type="datetimeFigureOut">
              <a:rPr lang="es-MX" smtClean="0"/>
              <a:pPr/>
              <a:t>07/03/13</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E1ACCB4-F34B-4E39-8602-6C57887A2F88}" type="datetimeFigureOut">
              <a:rPr lang="es-MX" smtClean="0"/>
              <a:pPr/>
              <a:t>07/03/13</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1ACCB4-F34B-4E39-8602-6C57887A2F88}" type="datetimeFigureOut">
              <a:rPr lang="es-MX" smtClean="0"/>
              <a:pPr/>
              <a:t>07/03/13</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E1ACCB4-F34B-4E39-8602-6C57887A2F88}" type="datetimeFigureOut">
              <a:rPr lang="es-MX" smtClean="0"/>
              <a:pPr/>
              <a:t>07/03/13</a:t>
            </a:fld>
            <a:endParaRPr lang="es-MX"/>
          </a:p>
        </p:txBody>
      </p:sp>
      <p:sp>
        <p:nvSpPr>
          <p:cNvPr id="7" name="Slide Number Placeholder 6"/>
          <p:cNvSpPr>
            <a:spLocks noGrp="1"/>
          </p:cNvSpPr>
          <p:nvPr>
            <p:ph type="sldNum" sz="quarter" idx="12"/>
          </p:nvPr>
        </p:nvSpPr>
        <p:spPr/>
        <p:txBody>
          <a:bodyPr/>
          <a:lstStyle/>
          <a:p>
            <a:fld id="{BF24120B-8E80-4517-9E98-22C1B8E2DF67}" type="slidenum">
              <a:rPr lang="es-MX" smtClean="0"/>
              <a:pPr/>
              <a:t>‹Nr.›</a:t>
            </a:fld>
            <a:endParaRPr lang="es-MX"/>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E1ACCB4-F34B-4E39-8602-6C57887A2F88}" type="datetimeFigureOut">
              <a:rPr lang="es-MX" smtClean="0"/>
              <a:pPr/>
              <a:t>07/03/13</a:t>
            </a:fld>
            <a:endParaRPr lang="es-MX"/>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MX"/>
          </a:p>
        </p:txBody>
      </p:sp>
      <p:sp>
        <p:nvSpPr>
          <p:cNvPr id="7" name="Slide Number Placeholder 6"/>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E1ACCB4-F34B-4E39-8602-6C57887A2F88}" type="datetimeFigureOut">
              <a:rPr lang="es-MX" smtClean="0"/>
              <a:pPr/>
              <a:t>07/03/13</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F24120B-8E80-4517-9E98-22C1B8E2DF67}" type="slidenum">
              <a:rPr lang="es-MX" smtClean="0"/>
              <a:pPr/>
              <a:t>‹Nr.›</a:t>
            </a:fld>
            <a:endParaRPr lang="es-MX"/>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1ACCB4-F34B-4E39-8602-6C57887A2F88}" type="datetimeFigureOut">
              <a:rPr lang="es-MX" smtClean="0"/>
              <a:pPr/>
              <a:t>07/03/13</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4120B-8E80-4517-9E98-22C1B8E2DF67}"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BE1ACCB4-F34B-4E39-8602-6C57887A2F88}" type="datetimeFigureOut">
              <a:rPr lang="es-MX" smtClean="0"/>
              <a:pPr/>
              <a:t>07/03/13</a:t>
            </a:fld>
            <a:endParaRPr lang="es-MX"/>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MX"/>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F24120B-8E80-4517-9E98-22C1B8E2DF67}" type="slidenum">
              <a:rPr lang="es-MX" smtClean="0"/>
              <a:pPr/>
              <a:t>‹Nr.›</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6632"/>
            <a:ext cx="8136904" cy="2448272"/>
          </a:xfrm>
        </p:spPr>
        <p:txBody>
          <a:bodyPr>
            <a:noAutofit/>
          </a:bodyPr>
          <a:lstStyle/>
          <a:p>
            <a:r>
              <a:rPr lang="es-MX"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HIGIENE EN </a:t>
            </a:r>
            <a:r>
              <a:rPr lang="es-MX"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Arial" pitchFamily="34" charset="0"/>
                <a:cs typeface="Arial" pitchFamily="34" charset="0"/>
              </a:rPr>
              <a:t/>
            </a:r>
            <a:br>
              <a:rPr lang="es-MX"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Arial" pitchFamily="34" charset="0"/>
                <a:cs typeface="Arial" pitchFamily="34" charset="0"/>
              </a:rPr>
            </a:br>
            <a:r>
              <a:rPr lang="es-MX" sz="540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Arial" pitchFamily="34" charset="0"/>
                <a:cs typeface="Arial" pitchFamily="34" charset="0"/>
              </a:rPr>
              <a:t>SANITARIOS</a:t>
            </a:r>
            <a:endParaRPr lang="es-MX" sz="5400" dirty="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latin typeface="Arial" pitchFamily="34" charset="0"/>
              <a:cs typeface="Arial" pitchFamily="34" charset="0"/>
            </a:endParaRPr>
          </a:p>
        </p:txBody>
      </p:sp>
      <p:pic>
        <p:nvPicPr>
          <p:cNvPr id="1028" name="Picture 4" descr="http://www.limax.com.mx/images/sanitari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64904"/>
            <a:ext cx="9138037" cy="4293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4869160"/>
            <a:ext cx="6777317" cy="963469"/>
          </a:xfrm>
        </p:spPr>
        <p:txBody>
          <a:bodyPr/>
          <a:lstStyle/>
          <a:p>
            <a:pPr marL="68580" indent="0" algn="ctr">
              <a:buNone/>
            </a:pPr>
            <a:r>
              <a:rPr lang="es-ES" dirty="0">
                <a:solidFill>
                  <a:schemeClr val="tx1"/>
                </a:solidFill>
              </a:rPr>
              <a:t>Gotas expulsadas después de la </a:t>
            </a:r>
            <a:r>
              <a:rPr lang="es-ES" dirty="0" smtClean="0">
                <a:solidFill>
                  <a:schemeClr val="tx1"/>
                </a:solidFill>
              </a:rPr>
              <a:t>descarga.</a:t>
            </a:r>
            <a:endParaRPr lang="es-ES" dirty="0">
              <a:solidFill>
                <a:schemeClr val="tx1"/>
              </a:solidFill>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043" t="28869" r="35109" b="22956"/>
          <a:stretch/>
        </p:blipFill>
        <p:spPr bwMode="auto">
          <a:xfrm>
            <a:off x="2123728" y="980728"/>
            <a:ext cx="4492488" cy="3670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111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5085184"/>
            <a:ext cx="6777317" cy="1251501"/>
          </a:xfrm>
        </p:spPr>
        <p:txBody>
          <a:bodyPr>
            <a:normAutofit/>
          </a:bodyPr>
          <a:lstStyle/>
          <a:p>
            <a:pPr marL="68580" indent="0" algn="ctr">
              <a:buNone/>
            </a:pPr>
            <a:r>
              <a:rPr lang="es-ES" dirty="0">
                <a:solidFill>
                  <a:schemeClr val="tx1"/>
                </a:solidFill>
              </a:rPr>
              <a:t>Colonias de </a:t>
            </a:r>
            <a:r>
              <a:rPr lang="es-ES" i="1" dirty="0">
                <a:solidFill>
                  <a:schemeClr val="tx1"/>
                </a:solidFill>
              </a:rPr>
              <a:t>E. </a:t>
            </a:r>
            <a:r>
              <a:rPr lang="es-ES" i="1" dirty="0" err="1">
                <a:solidFill>
                  <a:schemeClr val="tx1"/>
                </a:solidFill>
              </a:rPr>
              <a:t>coli</a:t>
            </a:r>
            <a:r>
              <a:rPr lang="es-ES" i="1" dirty="0">
                <a:solidFill>
                  <a:schemeClr val="tx1"/>
                </a:solidFill>
              </a:rPr>
              <a:t> </a:t>
            </a:r>
            <a:r>
              <a:rPr lang="es-ES" dirty="0">
                <a:solidFill>
                  <a:schemeClr val="tx1"/>
                </a:solidFill>
              </a:rPr>
              <a:t>en agar </a:t>
            </a:r>
            <a:r>
              <a:rPr lang="es-ES" dirty="0" err="1">
                <a:solidFill>
                  <a:schemeClr val="tx1"/>
                </a:solidFill>
              </a:rPr>
              <a:t>mEndo</a:t>
            </a:r>
            <a:r>
              <a:rPr lang="es-ES" dirty="0">
                <a:solidFill>
                  <a:schemeClr val="tx1"/>
                </a:solidFill>
              </a:rPr>
              <a:t> después de colocar las cajas en la parte </a:t>
            </a:r>
            <a:r>
              <a:rPr lang="es-ES" dirty="0" smtClean="0">
                <a:solidFill>
                  <a:schemeClr val="tx1"/>
                </a:solidFill>
              </a:rPr>
              <a:t>superior del </a:t>
            </a:r>
            <a:r>
              <a:rPr lang="es-ES" dirty="0">
                <a:solidFill>
                  <a:schemeClr val="tx1"/>
                </a:solidFill>
              </a:rPr>
              <a:t>inodoro durante la descarga.</a:t>
            </a:r>
          </a:p>
        </p:txBody>
      </p:sp>
      <p:pic>
        <p:nvPicPr>
          <p:cNvPr id="1843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906" t="37500" r="32188" b="10000"/>
          <a:stretch/>
        </p:blipFill>
        <p:spPr bwMode="auto">
          <a:xfrm>
            <a:off x="2040682" y="908720"/>
            <a:ext cx="4743450" cy="40005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8061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73429" y="5013176"/>
            <a:ext cx="6777317" cy="1107485"/>
          </a:xfrm>
        </p:spPr>
        <p:txBody>
          <a:bodyPr>
            <a:normAutofit lnSpcReduction="10000"/>
          </a:bodyPr>
          <a:lstStyle/>
          <a:p>
            <a:pPr marL="68580" indent="0">
              <a:buNone/>
            </a:pPr>
            <a:r>
              <a:rPr lang="es-ES" dirty="0">
                <a:solidFill>
                  <a:schemeClr val="tx1"/>
                </a:solidFill>
              </a:rPr>
              <a:t>Gotas de agua en papel sensible al agua colocado en la parte superior del </a:t>
            </a:r>
            <a:r>
              <a:rPr lang="es-ES" dirty="0" smtClean="0">
                <a:solidFill>
                  <a:schemeClr val="tx1"/>
                </a:solidFill>
              </a:rPr>
              <a:t>inodoro durante </a:t>
            </a:r>
            <a:r>
              <a:rPr lang="es-ES" dirty="0">
                <a:solidFill>
                  <a:schemeClr val="tx1"/>
                </a:solidFill>
              </a:rPr>
              <a:t>la descarga.</a:t>
            </a:r>
          </a:p>
        </p:txBody>
      </p:sp>
      <p:pic>
        <p:nvPicPr>
          <p:cNvPr id="1945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969" t="43750" r="18437" b="20250"/>
          <a:stretch/>
        </p:blipFill>
        <p:spPr bwMode="auto">
          <a:xfrm>
            <a:off x="1115616" y="1484784"/>
            <a:ext cx="684076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4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115616" y="1268760"/>
            <a:ext cx="6777317" cy="1177356"/>
          </a:xfrm>
        </p:spPr>
        <p:txBody>
          <a:bodyPr/>
          <a:lstStyle/>
          <a:p>
            <a:pPr marL="68580" indent="0">
              <a:buNone/>
            </a:pPr>
            <a:r>
              <a:rPr lang="es-ES" dirty="0" smtClean="0">
                <a:solidFill>
                  <a:schemeClr val="tx1"/>
                </a:solidFill>
              </a:rPr>
              <a:t>Gotas fluorescentes </a:t>
            </a:r>
            <a:r>
              <a:rPr lang="es-ES" dirty="0">
                <a:solidFill>
                  <a:schemeClr val="tx1"/>
                </a:solidFill>
              </a:rPr>
              <a:t>en el borde de un urinario después de la descarga.</a:t>
            </a:r>
          </a:p>
        </p:txBody>
      </p:sp>
      <p:pic>
        <p:nvPicPr>
          <p:cNvPr id="20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63" t="36500" r="22500" b="18000"/>
          <a:stretch/>
        </p:blipFill>
        <p:spPr bwMode="auto">
          <a:xfrm>
            <a:off x="1403648" y="2564904"/>
            <a:ext cx="6515100" cy="34671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821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ecuadorecologico.com/blog/wp-content/uploads/2012/09/papelh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700808"/>
            <a:ext cx="4420608" cy="33154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131840" y="1412776"/>
            <a:ext cx="5184576" cy="4419853"/>
          </a:xfrm>
        </p:spPr>
        <p:txBody>
          <a:bodyPr>
            <a:normAutofit fontScale="92500" lnSpcReduction="10000"/>
          </a:bodyPr>
          <a:lstStyle/>
          <a:p>
            <a:r>
              <a:rPr lang="es-MX" dirty="0" smtClean="0">
                <a:solidFill>
                  <a:schemeClr val="tx1"/>
                </a:solidFill>
              </a:rPr>
              <a:t>La </a:t>
            </a:r>
            <a:r>
              <a:rPr lang="es-MX" dirty="0">
                <a:solidFill>
                  <a:schemeClr val="tx1"/>
                </a:solidFill>
              </a:rPr>
              <a:t>primera línea de defensa contra la transmisión de enfermedades es el </a:t>
            </a:r>
            <a:r>
              <a:rPr lang="es-MX" b="1" dirty="0">
                <a:solidFill>
                  <a:schemeClr val="tx1"/>
                </a:solidFill>
                <a:effectLst>
                  <a:glow rad="101600">
                    <a:srgbClr val="FF0000">
                      <a:alpha val="60000"/>
                    </a:srgbClr>
                  </a:glow>
                </a:effectLst>
              </a:rPr>
              <a:t>papel higiénico</a:t>
            </a:r>
            <a:r>
              <a:rPr lang="es-MX" dirty="0">
                <a:solidFill>
                  <a:schemeClr val="tx1"/>
                </a:solidFill>
              </a:rPr>
              <a:t>.</a:t>
            </a:r>
            <a:br>
              <a:rPr lang="es-MX" dirty="0">
                <a:solidFill>
                  <a:schemeClr val="tx1"/>
                </a:solidFill>
              </a:rPr>
            </a:br>
            <a:r>
              <a:rPr lang="es-MX" dirty="0">
                <a:solidFill>
                  <a:schemeClr val="tx1"/>
                </a:solidFill>
              </a:rPr>
              <a:t>Las toallas de baño son personales, cada miembro de la familia debe tener una y se tiene que preocupar de secarla o dejarla extendida después de su uso. Todas las superficies del baño-incluida la grifería hay que limpiarlas y desinfectarlas.</a:t>
            </a:r>
          </a:p>
          <a:p>
            <a:pPr marL="0" indent="0">
              <a:buNone/>
            </a:pPr>
            <a:r>
              <a:rPr lang="es-MX" dirty="0"/>
              <a:t/>
            </a:r>
            <a:br>
              <a:rPr lang="es-MX" dirty="0"/>
            </a:br>
            <a:endParaRPr lang="es-MX" dirty="0"/>
          </a:p>
        </p:txBody>
      </p:sp>
    </p:spTree>
    <p:extLst>
      <p:ext uri="{BB962C8B-B14F-4D97-AF65-F5344CB8AC3E}">
        <p14:creationId xmlns:p14="http://schemas.microsoft.com/office/powerpoint/2010/main" val="203851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899592" y="980728"/>
            <a:ext cx="7488832" cy="2739211"/>
          </a:xfrm>
          <a:prstGeom prst="rect">
            <a:avLst/>
          </a:prstGeom>
          <a:noFill/>
        </p:spPr>
        <p:txBody>
          <a:bodyPr wrap="square" rtlCol="0">
            <a:spAutoFit/>
          </a:bodyPr>
          <a:lstStyle/>
          <a:p>
            <a:r>
              <a:rPr lang="es-ES" sz="2400" b="1" dirty="0" smtClean="0"/>
              <a:t>Los pasos a seguir son los siguiente</a:t>
            </a:r>
            <a:r>
              <a:rPr lang="es-ES" dirty="0" smtClean="0"/>
              <a:t>:</a:t>
            </a:r>
          </a:p>
          <a:p>
            <a:endParaRPr lang="es-ES" b="1" dirty="0"/>
          </a:p>
          <a:p>
            <a:pPr marL="800100" lvl="1" indent="-342900">
              <a:buAutoNum type="arabicPeriod"/>
            </a:pPr>
            <a:r>
              <a:rPr lang="en-US" b="1" dirty="0" smtClean="0"/>
              <a:t>Se </a:t>
            </a:r>
            <a:r>
              <a:rPr lang="en-US" b="1" dirty="0" err="1"/>
              <a:t>debe</a:t>
            </a:r>
            <a:r>
              <a:rPr lang="en-US" b="1" dirty="0"/>
              <a:t> </a:t>
            </a:r>
            <a:r>
              <a:rPr lang="en-US" b="1" dirty="0" err="1"/>
              <a:t>barrer</a:t>
            </a:r>
            <a:r>
              <a:rPr lang="en-US" b="1" dirty="0"/>
              <a:t> el </a:t>
            </a:r>
            <a:r>
              <a:rPr lang="en-US" b="1" dirty="0" err="1" smtClean="0"/>
              <a:t>baño</a:t>
            </a:r>
            <a:r>
              <a:rPr lang="en-US" b="1" dirty="0" smtClean="0"/>
              <a:t>.</a:t>
            </a:r>
          </a:p>
          <a:p>
            <a:pPr marL="800100" lvl="1" indent="-342900">
              <a:buAutoNum type="arabicPeriod"/>
            </a:pPr>
            <a:r>
              <a:rPr lang="es-MX" b="1" dirty="0" smtClean="0"/>
              <a:t>Limpiar </a:t>
            </a:r>
            <a:r>
              <a:rPr lang="es-MX" b="1" dirty="0"/>
              <a:t>la bañera o plato de ducha:</a:t>
            </a:r>
            <a:r>
              <a:rPr lang="es-MX" dirty="0"/>
              <a:t/>
            </a:r>
            <a:br>
              <a:rPr lang="es-MX" dirty="0"/>
            </a:br>
            <a:endParaRPr lang="es-MX" dirty="0" smtClean="0"/>
          </a:p>
          <a:p>
            <a:r>
              <a:rPr lang="es-MX" dirty="0"/>
              <a:t>Comenzamos por la bañera, con el </a:t>
            </a:r>
            <a:r>
              <a:rPr lang="es-MX" dirty="0" err="1"/>
              <a:t>duchador</a:t>
            </a:r>
            <a:r>
              <a:rPr lang="es-MX" dirty="0"/>
              <a:t> retirar restos de cabellos o arenillas; luego frotar el esmalte de la bañera con el limpiador en crema o polvo y una esponja .</a:t>
            </a:r>
            <a:endParaRPr lang="es-ES" dirty="0"/>
          </a:p>
          <a:p>
            <a:endParaRPr lang="es-ES" dirty="0"/>
          </a:p>
        </p:txBody>
      </p:sp>
      <p:pic>
        <p:nvPicPr>
          <p:cNvPr id="10242" name="Picture 2" descr="http://t2.gstatic.com/images?q=tbn:ANd9GcRF5J7mhnHT5YbQ3LHup9YBN6sbSqgguSwYF2mwXDVsoWOFjGTOc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7804" y="3429000"/>
            <a:ext cx="3672408" cy="2861420"/>
          </a:xfrm>
          <a:prstGeom prst="rect">
            <a:avLst/>
          </a:prstGeom>
          <a:noFill/>
          <a:extLst>
            <a:ext uri="{909E8E84-426E-40dd-AFC4-6F175D3DCCD1}">
              <a14:hiddenFill xmlns:a14="http://schemas.microsoft.com/office/drawing/2010/main">
                <a:solidFill>
                  <a:srgbClr val="FFFFFF"/>
                </a:solidFill>
              </a14:hiddenFill>
            </a:ext>
          </a:extLst>
        </p:spPr>
      </p:pic>
      <p:sp>
        <p:nvSpPr>
          <p:cNvPr id="7" name="1 Título"/>
          <p:cNvSpPr>
            <a:spLocks noGrp="1"/>
          </p:cNvSpPr>
          <p:nvPr>
            <p:ph type="title"/>
          </p:nvPr>
        </p:nvSpPr>
        <p:spPr>
          <a:xfrm>
            <a:off x="1043608" y="5162644"/>
            <a:ext cx="7024744" cy="1143000"/>
          </a:xfrm>
        </p:spPr>
        <p:txBody>
          <a:bodyPr>
            <a:normAutofit/>
          </a:bodyPr>
          <a:lstStyle/>
          <a:p>
            <a:pPr algn="ctr"/>
            <a:r>
              <a:rPr lang="es-ES" sz="2800" dirty="0" smtClean="0">
                <a:solidFill>
                  <a:schemeClr val="tx1"/>
                </a:solidFill>
              </a:rPr>
              <a:t>Si existiera </a:t>
            </a:r>
            <a:r>
              <a:rPr lang="es-ES" sz="2800" b="1" dirty="0" smtClean="0">
                <a:solidFill>
                  <a:schemeClr val="tx1"/>
                </a:solidFill>
                <a:effectLst>
                  <a:glow rad="101600">
                    <a:srgbClr val="33CC33">
                      <a:alpha val="60000"/>
                    </a:srgbClr>
                  </a:glow>
                </a:effectLst>
              </a:rPr>
              <a:t>moho</a:t>
            </a:r>
            <a:r>
              <a:rPr lang="es-ES" sz="2800" dirty="0" smtClean="0">
                <a:solidFill>
                  <a:schemeClr val="tx1"/>
                </a:solidFill>
                <a:effectLst>
                  <a:glow rad="101600">
                    <a:srgbClr val="33CC33">
                      <a:alpha val="60000"/>
                    </a:srgbClr>
                  </a:glow>
                </a:effectLst>
              </a:rPr>
              <a:t> </a:t>
            </a:r>
            <a:r>
              <a:rPr lang="es-ES" sz="2800" dirty="0" smtClean="0">
                <a:solidFill>
                  <a:schemeClr val="tx1"/>
                </a:solidFill>
              </a:rPr>
              <a:t>utilizar algún desinfectante.</a:t>
            </a:r>
            <a:endParaRPr lang="es-ES" sz="2800" dirty="0"/>
          </a:p>
        </p:txBody>
      </p:sp>
    </p:spTree>
    <p:extLst>
      <p:ext uri="{BB962C8B-B14F-4D97-AF65-F5344CB8AC3E}">
        <p14:creationId xmlns:p14="http://schemas.microsoft.com/office/powerpoint/2010/main" val="4093233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10225" y="1268760"/>
            <a:ext cx="7200916" cy="3508977"/>
          </a:xfrm>
        </p:spPr>
        <p:txBody>
          <a:bodyPr>
            <a:normAutofit fontScale="92500" lnSpcReduction="10000"/>
          </a:bodyPr>
          <a:lstStyle/>
          <a:p>
            <a:pPr marL="525780" indent="-457200">
              <a:buFont typeface="+mj-lt"/>
              <a:buAutoNum type="arabicPeriod" startAt="3"/>
            </a:pPr>
            <a:r>
              <a:rPr lang="es-ES" b="1" dirty="0" smtClean="0">
                <a:solidFill>
                  <a:schemeClr val="tx1"/>
                </a:solidFill>
              </a:rPr>
              <a:t>Limpiar</a:t>
            </a:r>
            <a:r>
              <a:rPr lang="es-MX" b="1" dirty="0" smtClean="0">
                <a:solidFill>
                  <a:schemeClr val="tx1"/>
                </a:solidFill>
              </a:rPr>
              <a:t> </a:t>
            </a:r>
            <a:r>
              <a:rPr lang="es-MX" b="1" dirty="0">
                <a:solidFill>
                  <a:schemeClr val="tx1"/>
                </a:solidFill>
              </a:rPr>
              <a:t>el lavabo</a:t>
            </a:r>
            <a:r>
              <a:rPr lang="es-MX" b="1" dirty="0" smtClean="0">
                <a:solidFill>
                  <a:schemeClr val="tx1"/>
                </a:solidFill>
              </a:rPr>
              <a:t>:</a:t>
            </a:r>
          </a:p>
          <a:p>
            <a:pPr marL="68580" indent="0">
              <a:buNone/>
            </a:pPr>
            <a:endParaRPr lang="es-MX" dirty="0">
              <a:solidFill>
                <a:schemeClr val="tx1"/>
              </a:solidFill>
            </a:endParaRPr>
          </a:p>
          <a:p>
            <a:pPr marL="68580" indent="0">
              <a:buNone/>
            </a:pPr>
            <a:r>
              <a:rPr lang="es-MX" dirty="0">
                <a:solidFill>
                  <a:schemeClr val="tx1"/>
                </a:solidFill>
              </a:rPr>
              <a:t>Los demás artefactos, como el lavamanos se limpian con el mismo procedimiento que la bañera. Cuando todos los artefactos estén perfectamente aclarados, puede impregnar el paño con un producto con olor a pino, floral o el que usted prefiera y repasar los artefactos .</a:t>
            </a:r>
            <a:endParaRPr lang="es-ES" dirty="0"/>
          </a:p>
          <a:p>
            <a:pPr marL="68580" indent="0">
              <a:buNone/>
            </a:pPr>
            <a:r>
              <a:rPr lang="es-MX" dirty="0">
                <a:solidFill>
                  <a:schemeClr val="tx1"/>
                </a:solidFill>
              </a:rPr>
              <a:t/>
            </a:r>
            <a:br>
              <a:rPr lang="es-MX" dirty="0">
                <a:solidFill>
                  <a:schemeClr val="tx1"/>
                </a:solidFill>
              </a:rPr>
            </a:br>
            <a:endParaRPr lang="es-ES" dirty="0"/>
          </a:p>
        </p:txBody>
      </p:sp>
      <p:pic>
        <p:nvPicPr>
          <p:cNvPr id="11266" name="Picture 2" descr="http://recursostic.educacion.es/secundaria/edad/4esotecnologia/quincena8/imagenes8/desague_lavav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9170" y="3933056"/>
            <a:ext cx="3333750" cy="22098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2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1268760"/>
            <a:ext cx="6777317" cy="4563869"/>
          </a:xfrm>
        </p:spPr>
        <p:txBody>
          <a:bodyPr>
            <a:normAutofit lnSpcReduction="10000"/>
          </a:bodyPr>
          <a:lstStyle/>
          <a:p>
            <a:pPr marL="525780" indent="-457200">
              <a:buFont typeface="+mj-lt"/>
              <a:buAutoNum type="arabicPeriod" startAt="4"/>
            </a:pPr>
            <a:r>
              <a:rPr lang="es-MX" b="1" dirty="0" smtClean="0">
                <a:solidFill>
                  <a:schemeClr val="tx1"/>
                </a:solidFill>
              </a:rPr>
              <a:t>Limpiar </a:t>
            </a:r>
            <a:r>
              <a:rPr lang="es-MX" b="1" dirty="0">
                <a:solidFill>
                  <a:schemeClr val="tx1"/>
                </a:solidFill>
              </a:rPr>
              <a:t>la grifería del baño:  </a:t>
            </a:r>
            <a:r>
              <a:rPr lang="es-MX" dirty="0">
                <a:solidFill>
                  <a:schemeClr val="tx1"/>
                </a:solidFill>
              </a:rPr>
              <a:t/>
            </a:r>
            <a:br>
              <a:rPr lang="es-MX" dirty="0">
                <a:solidFill>
                  <a:schemeClr val="tx1"/>
                </a:solidFill>
              </a:rPr>
            </a:br>
            <a:r>
              <a:rPr lang="es-MX" dirty="0">
                <a:solidFill>
                  <a:schemeClr val="tx1"/>
                </a:solidFill>
              </a:rPr>
              <a:t>La limpieza de la grifería se realiza con una escobilla pequeña, esta permite llegar con comodidad a los bordes y retirar cualquier indicio de hongos o sarro. </a:t>
            </a:r>
            <a:endParaRPr lang="es-MX" dirty="0" smtClean="0">
              <a:solidFill>
                <a:schemeClr val="tx1"/>
              </a:solidFill>
            </a:endParaRPr>
          </a:p>
          <a:p>
            <a:pPr marL="525780" indent="-457200">
              <a:buFont typeface="+mj-lt"/>
              <a:buAutoNum type="arabicPeriod" startAt="4"/>
            </a:pPr>
            <a:endParaRPr lang="es-MX" dirty="0" smtClean="0">
              <a:solidFill>
                <a:schemeClr val="tx1"/>
              </a:solidFill>
            </a:endParaRPr>
          </a:p>
          <a:p>
            <a:pPr marL="525780" indent="-457200">
              <a:buFont typeface="+mj-lt"/>
              <a:buAutoNum type="arabicPeriod" startAt="4"/>
            </a:pPr>
            <a:r>
              <a:rPr lang="es-MX" b="1" dirty="0" smtClean="0">
                <a:solidFill>
                  <a:schemeClr val="tx1"/>
                </a:solidFill>
              </a:rPr>
              <a:t>Limpiar </a:t>
            </a:r>
            <a:r>
              <a:rPr lang="es-MX" b="1" dirty="0">
                <a:solidFill>
                  <a:schemeClr val="tx1"/>
                </a:solidFill>
              </a:rPr>
              <a:t>la cisterna del inodoro </a:t>
            </a:r>
            <a:r>
              <a:rPr lang="es-MX" dirty="0">
                <a:solidFill>
                  <a:schemeClr val="tx1"/>
                </a:solidFill>
              </a:rPr>
              <a:t/>
            </a:r>
            <a:br>
              <a:rPr lang="es-MX" dirty="0">
                <a:solidFill>
                  <a:schemeClr val="tx1"/>
                </a:solidFill>
              </a:rPr>
            </a:br>
            <a:r>
              <a:rPr lang="es-MX" dirty="0">
                <a:solidFill>
                  <a:schemeClr val="tx1"/>
                </a:solidFill>
              </a:rPr>
              <a:t>Al que más dedicación hay que dedicarle, por que es el más expuesto a gérmenes y bacterias. Una vez al mes hay que limpiar el interior de la cisterna.</a:t>
            </a:r>
            <a:endParaRPr lang="es-ES" dirty="0"/>
          </a:p>
        </p:txBody>
      </p:sp>
    </p:spTree>
    <p:extLst>
      <p:ext uri="{BB962C8B-B14F-4D97-AF65-F5344CB8AC3E}">
        <p14:creationId xmlns:p14="http://schemas.microsoft.com/office/powerpoint/2010/main" val="9628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971600" y="980728"/>
            <a:ext cx="7200800" cy="3508977"/>
          </a:xfrm>
        </p:spPr>
        <p:txBody>
          <a:bodyPr/>
          <a:lstStyle/>
          <a:p>
            <a:pPr marL="525780" indent="-457200">
              <a:buFont typeface="+mj-lt"/>
              <a:buAutoNum type="arabicPeriod" startAt="6"/>
            </a:pPr>
            <a:r>
              <a:rPr lang="es-MX" b="1" dirty="0" smtClean="0">
                <a:solidFill>
                  <a:schemeClr val="tx1"/>
                </a:solidFill>
              </a:rPr>
              <a:t>Limpiar </a:t>
            </a:r>
            <a:r>
              <a:rPr lang="es-MX" b="1" dirty="0">
                <a:solidFill>
                  <a:schemeClr val="tx1"/>
                </a:solidFill>
              </a:rPr>
              <a:t>la taza del inodoro:  </a:t>
            </a:r>
            <a:r>
              <a:rPr lang="es-MX" dirty="0">
                <a:solidFill>
                  <a:schemeClr val="tx1"/>
                </a:solidFill>
              </a:rPr>
              <a:t/>
            </a:r>
            <a:br>
              <a:rPr lang="es-MX" dirty="0">
                <a:solidFill>
                  <a:schemeClr val="tx1"/>
                </a:solidFill>
              </a:rPr>
            </a:br>
            <a:r>
              <a:rPr lang="es-MX" dirty="0">
                <a:solidFill>
                  <a:schemeClr val="tx1"/>
                </a:solidFill>
              </a:rPr>
              <a:t>Utilizar un desinfectante a base de cloro como la lejía o el amoniaco, rociar la taza y dejar actuar. Luego con la escobilla limpiar las paredes laterales interiores de la taza y dejar correr el agua</a:t>
            </a:r>
            <a:endParaRPr lang="es-ES" dirty="0"/>
          </a:p>
        </p:txBody>
      </p:sp>
      <p:pic>
        <p:nvPicPr>
          <p:cNvPr id="12290" name="Picture 2" descr="http://www.hogarutil.com/archivos/201204/134572705-668x400x80xX.jp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7" y="3429000"/>
            <a:ext cx="4558899" cy="27298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761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5076" y="1772817"/>
            <a:ext cx="5211147" cy="3528392"/>
          </a:xfrm>
        </p:spPr>
        <p:txBody>
          <a:bodyPr>
            <a:normAutofit lnSpcReduction="10000"/>
          </a:bodyPr>
          <a:lstStyle/>
          <a:p>
            <a:pPr marL="68580" indent="0">
              <a:buNone/>
            </a:pPr>
            <a:r>
              <a:rPr lang="es-ES" dirty="0" smtClean="0">
                <a:solidFill>
                  <a:schemeClr val="tx1"/>
                </a:solidFill>
              </a:rPr>
              <a:t>Si cada familia se diera cuenta de los beneficios que se derivan de observar una limpieza estricta, realizarían esfuerzos denodados para quitar cada impureza tanto de su cuerpo como de su casa, y harían extensivos sus esfuerzos aun a sus alrededores. </a:t>
            </a:r>
            <a:r>
              <a:rPr lang="es-ES" b="1" dirty="0" smtClean="0">
                <a:solidFill>
                  <a:schemeClr val="tx1"/>
                </a:solidFill>
              </a:rPr>
              <a:t>(Consejos sobre la salud p 70)</a:t>
            </a:r>
            <a:endParaRPr lang="es-ES" b="1" dirty="0">
              <a:solidFill>
                <a:schemeClr val="tx1"/>
              </a:solidFill>
            </a:endParaRPr>
          </a:p>
        </p:txBody>
      </p:sp>
      <p:pic>
        <p:nvPicPr>
          <p:cNvPr id="2" name="Imagen 1"/>
          <p:cNvPicPr>
            <a:picLocks noChangeAspect="1"/>
          </p:cNvPicPr>
          <p:nvPr/>
        </p:nvPicPr>
        <p:blipFill>
          <a:blip r:embed="rId2"/>
          <a:stretch>
            <a:fillRect/>
          </a:stretch>
        </p:blipFill>
        <p:spPr>
          <a:xfrm>
            <a:off x="683568" y="1700807"/>
            <a:ext cx="2520280" cy="3775699"/>
          </a:xfrm>
          <a:prstGeom prst="rect">
            <a:avLst/>
          </a:prstGeom>
          <a:ln>
            <a:noFill/>
          </a:ln>
          <a:effectLst>
            <a:softEdge rad="112500"/>
          </a:effectLst>
        </p:spPr>
      </p:pic>
    </p:spTree>
    <p:extLst>
      <p:ext uri="{BB962C8B-B14F-4D97-AF65-F5344CB8AC3E}">
        <p14:creationId xmlns:p14="http://schemas.microsoft.com/office/powerpoint/2010/main" val="85441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11560" y="980728"/>
            <a:ext cx="3960440" cy="4968552"/>
          </a:xfrm>
        </p:spPr>
        <p:txBody>
          <a:bodyPr>
            <a:noAutofit/>
          </a:bodyPr>
          <a:lstStyle/>
          <a:p>
            <a:pPr marL="68580" indent="0">
              <a:buNone/>
            </a:pPr>
            <a:r>
              <a:rPr lang="es-MX" sz="2000" dirty="0" smtClean="0">
                <a:solidFill>
                  <a:schemeClr val="tx1"/>
                </a:solidFill>
              </a:rPr>
              <a:t>Los sanitarios son piezas clave en baños y que requieren un elevado grado de higiene , por lo que se hace necesario fijar una respuesta diaria de mantenimiento y a la semana hacer una limpieza profunda para impedir  la proliferación de bacterias y gérmenes que se encuentran allí y que  pueden desarrollarse , también los sanitarios están expuestos al deterioro de superficies por no limpiar con los materiales correctos</a:t>
            </a:r>
            <a:endParaRPr lang="es-MX"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174865"/>
            <a:ext cx="3744416" cy="45365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492" y="4287813"/>
            <a:ext cx="6777317" cy="2093515"/>
          </a:xfrm>
        </p:spPr>
        <p:txBody>
          <a:bodyPr/>
          <a:lstStyle/>
          <a:p>
            <a:pPr marL="68580" indent="0">
              <a:buNone/>
            </a:pPr>
            <a:r>
              <a:rPr lang="es-ES" dirty="0" smtClean="0">
                <a:solidFill>
                  <a:schemeClr val="tx1"/>
                </a:solidFill>
              </a:rPr>
              <a:t>Toda familia que valora su salud debe limpiar sus casas y sus alrededores y mantenerlos libres de toda clase de substancias en descomposición. </a:t>
            </a:r>
            <a:r>
              <a:rPr lang="es-ES" b="1" dirty="0">
                <a:solidFill>
                  <a:schemeClr val="tx1"/>
                </a:solidFill>
              </a:rPr>
              <a:t>(Consejos sobre la salud p </a:t>
            </a:r>
            <a:r>
              <a:rPr lang="es-ES" b="1" dirty="0" smtClean="0">
                <a:solidFill>
                  <a:schemeClr val="tx1"/>
                </a:solidFill>
              </a:rPr>
              <a:t>70)</a:t>
            </a:r>
            <a:endParaRPr lang="es-ES" b="1" dirty="0">
              <a:solidFill>
                <a:schemeClr val="tx1"/>
              </a:solidFill>
            </a:endParaRPr>
          </a:p>
        </p:txBody>
      </p:sp>
      <p:pic>
        <p:nvPicPr>
          <p:cNvPr id="5" name="Picture 2" descr="http://www.hogartotal.com/sites/www.hogartotal.com/files/Cronograma-de-limpieza-del-ho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764286"/>
            <a:ext cx="5765770" cy="35235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48530" y="1052736"/>
            <a:ext cx="7776864" cy="1728192"/>
          </a:xfrm>
        </p:spPr>
        <p:txBody>
          <a:bodyPr/>
          <a:lstStyle/>
          <a:p>
            <a:pPr marL="68580" indent="0">
              <a:buNone/>
            </a:pPr>
            <a:r>
              <a:rPr lang="es-ES" dirty="0" smtClean="0">
                <a:solidFill>
                  <a:schemeClr val="tx1"/>
                </a:solidFill>
              </a:rPr>
              <a:t>La negligencia y la suciedad que se observan a veces son detestables; y es asombrosa la ignorancia de las consecuencias de estas cosas nocivas sobre la salud… </a:t>
            </a:r>
            <a:endParaRPr lang="es-ES" dirty="0">
              <a:solidFill>
                <a:schemeClr val="tx1"/>
              </a:solidFill>
            </a:endParaRPr>
          </a:p>
        </p:txBody>
      </p:sp>
      <p:pic>
        <p:nvPicPr>
          <p:cNvPr id="15362" name="Picture 2" descr="http://www.minuevohogar.cl/wp-content/uploads/2009/07/pieza_desordena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852936"/>
            <a:ext cx="4306449" cy="32298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17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a:xfrm>
            <a:off x="827584" y="1196752"/>
            <a:ext cx="7344816" cy="2773868"/>
          </a:xfrm>
          <a:prstGeom prst="rect">
            <a:avLst/>
          </a:prstGeom>
        </p:spPr>
        <p:txBody>
          <a:bodyPr vert="horz" lIns="91440" tIns="45720" rIns="91440" bIns="45720" rtlCol="0">
            <a:normAutofit/>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Font typeface="Wingdings 2" pitchFamily="18" charset="2"/>
              <a:buNone/>
            </a:pPr>
            <a:r>
              <a:rPr lang="es-ES" dirty="0" smtClean="0">
                <a:solidFill>
                  <a:schemeClr val="tx1"/>
                </a:solidFill>
              </a:rPr>
              <a:t>…Los lugares así contaminados deben ser desinfectados con cal o cenizas, especialmente durante el verano, o mediante el entierro diario de basura. </a:t>
            </a:r>
            <a:r>
              <a:rPr lang="es-ES" b="1" dirty="0" smtClean="0">
                <a:solidFill>
                  <a:schemeClr val="tx1"/>
                </a:solidFill>
              </a:rPr>
              <a:t>(Consejos sobre la salud p 71)</a:t>
            </a:r>
            <a:endParaRPr lang="es-ES" b="1" dirty="0">
              <a:solidFill>
                <a:schemeClr val="tx1"/>
              </a:solidFill>
            </a:endParaRPr>
          </a:p>
        </p:txBody>
      </p:sp>
      <p:pic>
        <p:nvPicPr>
          <p:cNvPr id="1028" name="Picture 4" descr="http://www.contigosalud.com/images/content/Limpieza%20desinfecc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068960"/>
            <a:ext cx="4267200" cy="2857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97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3316858"/>
            <a:ext cx="7704856" cy="2704430"/>
          </a:xfrm>
        </p:spPr>
        <p:txBody>
          <a:bodyPr>
            <a:normAutofit/>
          </a:bodyPr>
          <a:lstStyle/>
          <a:p>
            <a:pPr marL="68580" indent="0">
              <a:buNone/>
            </a:pPr>
            <a:r>
              <a:rPr lang="es-MX" dirty="0">
                <a:solidFill>
                  <a:srgbClr val="000000"/>
                </a:solidFill>
              </a:rPr>
              <a:t>P</a:t>
            </a:r>
            <a:r>
              <a:rPr lang="es-MX" dirty="0" smtClean="0">
                <a:solidFill>
                  <a:srgbClr val="000000"/>
                </a:solidFill>
              </a:rPr>
              <a:t>ara</a:t>
            </a:r>
            <a:r>
              <a:rPr lang="es-MX" dirty="0">
                <a:solidFill>
                  <a:srgbClr val="000000"/>
                </a:solidFill>
              </a:rPr>
              <a:t> la limpieza de superficies esmaltadas  que encontramos en los </a:t>
            </a:r>
            <a:r>
              <a:rPr lang="es-MX" dirty="0" smtClean="0">
                <a:solidFill>
                  <a:srgbClr val="000000"/>
                </a:solidFill>
              </a:rPr>
              <a:t>sanitarios, se </a:t>
            </a:r>
            <a:r>
              <a:rPr lang="es-MX" dirty="0">
                <a:solidFill>
                  <a:srgbClr val="000000"/>
                </a:solidFill>
              </a:rPr>
              <a:t>debe evitar el uso de productos concentrados ni sustancias que contengan componentes abrasivos enérgicos.</a:t>
            </a:r>
            <a:r>
              <a:rPr lang="es-MX" dirty="0" smtClean="0">
                <a:solidFill>
                  <a:srgbClr val="000000"/>
                </a:solidFill>
              </a:rPr>
              <a:t/>
            </a:r>
            <a:br>
              <a:rPr lang="es-MX" dirty="0" smtClean="0">
                <a:solidFill>
                  <a:srgbClr val="000000"/>
                </a:solidFill>
              </a:rPr>
            </a:br>
            <a:r>
              <a:rPr lang="es-MX" dirty="0">
                <a:solidFill>
                  <a:srgbClr val="000000"/>
                </a:solidFill>
              </a:rPr>
              <a:t>No se deben utilizar bajo ningún concepto disolventes que dañan irreversiblemente estas superficies.</a:t>
            </a:r>
          </a:p>
        </p:txBody>
      </p:sp>
      <p:pic>
        <p:nvPicPr>
          <p:cNvPr id="2050" name="Picture 2" descr="http://www.cosmos.com.mx/ultra/52358/limpieza-hog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7653" y="764704"/>
            <a:ext cx="3456384" cy="24081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55976" y="1196752"/>
            <a:ext cx="4176464" cy="5184576"/>
          </a:xfrm>
        </p:spPr>
        <p:txBody>
          <a:bodyPr>
            <a:normAutofit/>
          </a:bodyPr>
          <a:lstStyle/>
          <a:p>
            <a:pPr marL="68580" indent="0">
              <a:buNone/>
            </a:pPr>
            <a:r>
              <a:rPr lang="es-MX" dirty="0">
                <a:solidFill>
                  <a:srgbClr val="000000"/>
                </a:solidFill>
              </a:rPr>
              <a:t>Para establecer un correcto protocolo de limpieza en baños y aseos hay que empezar la limpieza por bañera o ducha y considerar el inodoro como un elemento aislado para el que hay que tener útiles específicos de limpieza que no serán utilizados para el resto</a:t>
            </a:r>
          </a:p>
        </p:txBody>
      </p:sp>
      <p:pic>
        <p:nvPicPr>
          <p:cNvPr id="3074" name="Picture 2" descr="http://serlimpro.com/uploads/images/limpieza38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738" y="2708920"/>
            <a:ext cx="3619500" cy="24193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3 Rectángulo"/>
          <p:cNvSpPr/>
          <p:nvPr/>
        </p:nvSpPr>
        <p:spPr>
          <a:xfrm>
            <a:off x="3203848" y="4797152"/>
            <a:ext cx="936104" cy="331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490" y="1027664"/>
            <a:ext cx="7024744" cy="961176"/>
          </a:xfrm>
        </p:spPr>
        <p:txBody>
          <a:bodyPr>
            <a:normAutofit fontScale="90000"/>
          </a:bodyPr>
          <a:lstStyle/>
          <a:p>
            <a:r>
              <a:rPr lang="es-MX" dirty="0" smtClean="0"/>
              <a:t>Gérmenes y tipos de enfermedades</a:t>
            </a:r>
            <a:endParaRPr lang="es-MX" dirty="0"/>
          </a:p>
        </p:txBody>
      </p:sp>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9413"/>
          <a:stretch/>
        </p:blipFill>
        <p:spPr bwMode="auto">
          <a:xfrm>
            <a:off x="1691680" y="1974848"/>
            <a:ext cx="5760640" cy="44784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45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E-</a:t>
            </a:r>
            <a:r>
              <a:rPr lang="es-ES" b="1" dirty="0" err="1" smtClean="0"/>
              <a:t>coli</a:t>
            </a:r>
            <a:endParaRPr lang="es-ES" dirty="0"/>
          </a:p>
        </p:txBody>
      </p:sp>
      <p:sp>
        <p:nvSpPr>
          <p:cNvPr id="3" name="2 Marcador de contenido"/>
          <p:cNvSpPr>
            <a:spLocks noGrp="1"/>
          </p:cNvSpPr>
          <p:nvPr>
            <p:ph idx="1"/>
          </p:nvPr>
        </p:nvSpPr>
        <p:spPr>
          <a:xfrm>
            <a:off x="971600" y="2780928"/>
            <a:ext cx="6777317" cy="3508977"/>
          </a:xfrm>
        </p:spPr>
        <p:txBody>
          <a:bodyPr>
            <a:normAutofit fontScale="92500" lnSpcReduction="10000"/>
          </a:bodyPr>
          <a:lstStyle/>
          <a:p>
            <a:pPr marL="68580" indent="0">
              <a:buNone/>
            </a:pPr>
            <a:r>
              <a:rPr lang="es-ES" dirty="0">
                <a:solidFill>
                  <a:schemeClr val="tx1"/>
                </a:solidFill>
              </a:rPr>
              <a:t>La E-</a:t>
            </a:r>
            <a:r>
              <a:rPr lang="es-ES" dirty="0" err="1">
                <a:solidFill>
                  <a:schemeClr val="tx1"/>
                </a:solidFill>
              </a:rPr>
              <a:t>coli</a:t>
            </a:r>
            <a:r>
              <a:rPr lang="es-ES" dirty="0">
                <a:solidFill>
                  <a:schemeClr val="tx1"/>
                </a:solidFill>
              </a:rPr>
              <a:t> es una bacteria muy común que se encuentra normalmente en las heces y tracto </a:t>
            </a:r>
            <a:r>
              <a:rPr lang="es-ES" dirty="0" err="1">
                <a:solidFill>
                  <a:schemeClr val="tx1"/>
                </a:solidFill>
              </a:rPr>
              <a:t>intesrinal</a:t>
            </a:r>
            <a:r>
              <a:rPr lang="es-ES" dirty="0">
                <a:solidFill>
                  <a:schemeClr val="tx1"/>
                </a:solidFill>
              </a:rPr>
              <a:t> de los seres humanos y la mayoría de los animales. La mayoría de las cepas de E. </a:t>
            </a:r>
            <a:r>
              <a:rPr lang="es-ES" dirty="0" err="1">
                <a:solidFill>
                  <a:schemeClr val="tx1"/>
                </a:solidFill>
              </a:rPr>
              <a:t>coli</a:t>
            </a:r>
            <a:r>
              <a:rPr lang="es-ES" dirty="0">
                <a:solidFill>
                  <a:schemeClr val="tx1"/>
                </a:solidFill>
              </a:rPr>
              <a:t> son inofensivas. Sin embargo, algunas cepas producen toxinas en el cuerpo y causan enfermedades. La infección más común que resulta del envenenamiento de E. </a:t>
            </a:r>
            <a:r>
              <a:rPr lang="es-ES" dirty="0" err="1">
                <a:solidFill>
                  <a:schemeClr val="tx1"/>
                </a:solidFill>
              </a:rPr>
              <a:t>coli</a:t>
            </a:r>
            <a:r>
              <a:rPr lang="es-ES" dirty="0">
                <a:solidFill>
                  <a:schemeClr val="tx1"/>
                </a:solidFill>
              </a:rPr>
              <a:t> </a:t>
            </a:r>
            <a:r>
              <a:rPr lang="es-ES" dirty="0" smtClean="0">
                <a:solidFill>
                  <a:schemeClr val="tx1"/>
                </a:solidFill>
              </a:rPr>
              <a:t>induce </a:t>
            </a:r>
            <a:r>
              <a:rPr lang="es-ES" dirty="0">
                <a:solidFill>
                  <a:schemeClr val="tx1"/>
                </a:solidFill>
              </a:rPr>
              <a:t>fiebre leve, calambres estomacales, vómitos y diarrea, que generalmente desaparecen en una semana.</a:t>
            </a:r>
          </a:p>
        </p:txBody>
      </p:sp>
      <p:pic>
        <p:nvPicPr>
          <p:cNvPr id="6146" name="Picture 2" descr="http://www.ensenandoacomeramihijo.com/wp-content/uploads/2011/06/e-coli-streptococc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764704"/>
            <a:ext cx="3609160" cy="1954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04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err="1" smtClean="0"/>
              <a:t>Salmonela</a:t>
            </a:r>
            <a:endParaRPr lang="es-ES" dirty="0"/>
          </a:p>
        </p:txBody>
      </p:sp>
      <p:sp>
        <p:nvSpPr>
          <p:cNvPr id="3" name="2 Marcador de contenido"/>
          <p:cNvSpPr>
            <a:spLocks noGrp="1"/>
          </p:cNvSpPr>
          <p:nvPr>
            <p:ph idx="1"/>
          </p:nvPr>
        </p:nvSpPr>
        <p:spPr>
          <a:xfrm>
            <a:off x="3707904" y="2323652"/>
            <a:ext cx="4968552" cy="4057676"/>
          </a:xfrm>
        </p:spPr>
        <p:txBody>
          <a:bodyPr>
            <a:normAutofit fontScale="92500" lnSpcReduction="10000"/>
          </a:bodyPr>
          <a:lstStyle/>
          <a:p>
            <a:r>
              <a:rPr lang="es-ES" dirty="0">
                <a:solidFill>
                  <a:schemeClr val="tx1"/>
                </a:solidFill>
              </a:rPr>
              <a:t>La salmonella puede vivir en el interior del intestino de los seres humanos y animales. La salmonelosis (infección de la </a:t>
            </a:r>
            <a:r>
              <a:rPr lang="es-ES" u="sng" dirty="0" err="1">
                <a:solidFill>
                  <a:schemeClr val="tx1"/>
                </a:solidFill>
              </a:rPr>
              <a:t>salmonela</a:t>
            </a:r>
            <a:r>
              <a:rPr lang="es-ES" dirty="0">
                <a:solidFill>
                  <a:schemeClr val="tx1"/>
                </a:solidFill>
              </a:rPr>
              <a:t>) se produce cuando esta bacteria es ingerida. En </a:t>
            </a:r>
            <a:r>
              <a:rPr lang="es-ES" u="sng" dirty="0">
                <a:solidFill>
                  <a:schemeClr val="tx1"/>
                </a:solidFill>
              </a:rPr>
              <a:t>cuartos de baño</a:t>
            </a:r>
            <a:r>
              <a:rPr lang="es-ES" dirty="0">
                <a:solidFill>
                  <a:schemeClr val="tx1"/>
                </a:solidFill>
              </a:rPr>
              <a:t>, esta bacteria se propaga por la gente que no cierre la tapa del inodoro antes de descargarlo y no lavarse las manos después de usar el </a:t>
            </a:r>
            <a:r>
              <a:rPr lang="es-ES" dirty="0" smtClean="0">
                <a:solidFill>
                  <a:schemeClr val="tx1"/>
                </a:solidFill>
              </a:rPr>
              <a:t>baño.</a:t>
            </a:r>
            <a:endParaRPr lang="es-ES" dirty="0">
              <a:solidFill>
                <a:schemeClr val="tx1"/>
              </a:solidFill>
            </a:endParaRPr>
          </a:p>
        </p:txBody>
      </p:sp>
      <p:pic>
        <p:nvPicPr>
          <p:cNvPr id="7170" name="Picture 2" descr="http://tecnologiayciencia.es/wp-content/uploads/2010/04/salmonell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564904"/>
            <a:ext cx="3269775" cy="30571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363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pacotraver.files.wordpress.com/2008/10/estreptoco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749446"/>
            <a:ext cx="3593151" cy="1671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normAutofit/>
          </a:bodyPr>
          <a:lstStyle/>
          <a:p>
            <a:pPr fontAlgn="base"/>
            <a:r>
              <a:rPr lang="es-ES" b="1" dirty="0"/>
              <a:t>Estreptococo</a:t>
            </a:r>
          </a:p>
        </p:txBody>
      </p:sp>
      <p:sp>
        <p:nvSpPr>
          <p:cNvPr id="3" name="2 Marcador de contenido"/>
          <p:cNvSpPr>
            <a:spLocks noGrp="1"/>
          </p:cNvSpPr>
          <p:nvPr>
            <p:ph idx="1"/>
          </p:nvPr>
        </p:nvSpPr>
        <p:spPr>
          <a:xfrm>
            <a:off x="755576" y="2323652"/>
            <a:ext cx="7560840" cy="4057676"/>
          </a:xfrm>
        </p:spPr>
        <p:txBody>
          <a:bodyPr>
            <a:normAutofit fontScale="85000" lnSpcReduction="10000"/>
          </a:bodyPr>
          <a:lstStyle/>
          <a:p>
            <a:r>
              <a:rPr lang="es-ES" dirty="0">
                <a:solidFill>
                  <a:schemeClr val="tx1"/>
                </a:solidFill>
                <a:effectLst>
                  <a:glow rad="101600">
                    <a:schemeClr val="bg1">
                      <a:alpha val="60000"/>
                    </a:schemeClr>
                  </a:glow>
                </a:effectLst>
              </a:rPr>
              <a:t>El estreptococo es una bacteria común que puede conducir a la enfermedad por estreptococo. Si bien esta es una infección común, puede en ocasiones dar lugar a problemas de salud más graves, como enfermedad renal o fiebre reumática. La dolencia más común que se presenta en una infección por el estreptococo es "faringitis estreptocócica". La infección se puede evitar en gran medida, al igual que la mayoría de las infecciones causadas por bacterias comunes en el cuarto de baño, siguiendo una higiene adecuada y al lavarse las manos, cambiar regularmente las toallas de mano y el uso de los aplicadores para el jabón líquido en lugar de barras de jabón para lavarse las manos.</a:t>
            </a:r>
          </a:p>
        </p:txBody>
      </p:sp>
    </p:spTree>
    <p:extLst>
      <p:ext uri="{BB962C8B-B14F-4D97-AF65-F5344CB8AC3E}">
        <p14:creationId xmlns:p14="http://schemas.microsoft.com/office/powerpoint/2010/main" val="1443521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t3.gstatic.com/images?q=tbn:ANd9GcR3kSS1DVmLoECSerMVjgHjJIl45X4AZvLWBiR02wG2WizyaCpQR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22500"/>
            <a:ext cx="3868785" cy="3043038"/>
          </a:xfrm>
          <a:prstGeom prst="rect">
            <a:avLst/>
          </a:prstGeom>
          <a:noFill/>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idx="1"/>
          </p:nvPr>
        </p:nvSpPr>
        <p:spPr>
          <a:xfrm>
            <a:off x="3707904" y="1124744"/>
            <a:ext cx="4752528" cy="4707885"/>
          </a:xfrm>
        </p:spPr>
        <p:txBody>
          <a:bodyPr>
            <a:noAutofit/>
          </a:bodyPr>
          <a:lstStyle/>
          <a:p>
            <a:pPr marL="68580" indent="0">
              <a:buNone/>
            </a:pPr>
            <a:r>
              <a:rPr lang="es-ES" b="1" dirty="0" err="1">
                <a:solidFill>
                  <a:schemeClr val="tx1"/>
                </a:solidFill>
              </a:rPr>
              <a:t>Gerba</a:t>
            </a:r>
            <a:r>
              <a:rPr lang="es-ES" b="1" dirty="0">
                <a:solidFill>
                  <a:schemeClr val="tx1"/>
                </a:solidFill>
              </a:rPr>
              <a:t> et al. 1975 </a:t>
            </a:r>
            <a:r>
              <a:rPr lang="es-ES" dirty="0">
                <a:solidFill>
                  <a:schemeClr val="tx1"/>
                </a:solidFill>
              </a:rPr>
              <a:t>encontró que las bacterias y virus inoculados en la taza del </a:t>
            </a:r>
            <a:r>
              <a:rPr lang="es-ES" dirty="0" smtClean="0">
                <a:solidFill>
                  <a:schemeClr val="tx1"/>
                </a:solidFill>
              </a:rPr>
              <a:t>inodoro antes </a:t>
            </a:r>
            <a:r>
              <a:rPr lang="es-ES" dirty="0">
                <a:solidFill>
                  <a:schemeClr val="tx1"/>
                </a:solidFill>
              </a:rPr>
              <a:t>de la descarga fueron emanados de la taza durante la descarga y se </a:t>
            </a:r>
            <a:r>
              <a:rPr lang="es-ES" dirty="0" smtClean="0">
                <a:solidFill>
                  <a:schemeClr val="tx1"/>
                </a:solidFill>
              </a:rPr>
              <a:t>establecieron alrededor </a:t>
            </a:r>
            <a:r>
              <a:rPr lang="es-ES" dirty="0">
                <a:solidFill>
                  <a:schemeClr val="tx1"/>
                </a:solidFill>
              </a:rPr>
              <a:t>del baño hasta por dos horas. El número de bacterias emanadas estuvo </a:t>
            </a:r>
            <a:r>
              <a:rPr lang="es-ES" dirty="0" smtClean="0">
                <a:solidFill>
                  <a:schemeClr val="tx1"/>
                </a:solidFill>
              </a:rPr>
              <a:t>directamente relacionado </a:t>
            </a:r>
            <a:r>
              <a:rPr lang="es-ES" dirty="0">
                <a:solidFill>
                  <a:schemeClr val="tx1"/>
                </a:solidFill>
              </a:rPr>
              <a:t>con el número de organismos presentes en </a:t>
            </a:r>
            <a:r>
              <a:rPr lang="es-ES" dirty="0" smtClean="0">
                <a:solidFill>
                  <a:schemeClr val="tx1"/>
                </a:solidFill>
              </a:rPr>
              <a:t>la taza.</a:t>
            </a:r>
            <a:endParaRPr lang="es-ES" dirty="0">
              <a:solidFill>
                <a:schemeClr val="tx1"/>
              </a:solidFill>
            </a:endParaRPr>
          </a:p>
        </p:txBody>
      </p:sp>
    </p:spTree>
    <p:extLst>
      <p:ext uri="{BB962C8B-B14F-4D97-AF65-F5344CB8AC3E}">
        <p14:creationId xmlns:p14="http://schemas.microsoft.com/office/powerpoint/2010/main" val="310077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ust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696</Words>
  <Application>Microsoft Macintosh PowerPoint</Application>
  <PresentationFormat>Presentación en pantalla (4:3)</PresentationFormat>
  <Paragraphs>36</Paragraphs>
  <Slides>22</Slides>
  <Notes>0</Notes>
  <HiddenSlides>0</HiddenSlides>
  <MMClips>0</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Tema de Office</vt:lpstr>
      <vt:lpstr>Austin</vt:lpstr>
      <vt:lpstr>HIGIENE EN  SANITARIOS</vt:lpstr>
      <vt:lpstr>Presentación de PowerPoint</vt:lpstr>
      <vt:lpstr>Presentación de PowerPoint</vt:lpstr>
      <vt:lpstr>Presentación de PowerPoint</vt:lpstr>
      <vt:lpstr>Gérmenes y tipos de enfermedades</vt:lpstr>
      <vt:lpstr>E-coli</vt:lpstr>
      <vt:lpstr>Salmonela</vt:lpstr>
      <vt:lpstr>Estreptococo</vt:lpstr>
      <vt:lpstr>Presentación de PowerPoint</vt:lpstr>
      <vt:lpstr>Presentación de PowerPoint</vt:lpstr>
      <vt:lpstr>Presentación de PowerPoint</vt:lpstr>
      <vt:lpstr>Presentación de PowerPoint</vt:lpstr>
      <vt:lpstr>Presentación de PowerPoint</vt:lpstr>
      <vt:lpstr>Presentación de PowerPoint</vt:lpstr>
      <vt:lpstr>Si existiera moho utilizar algún desinfectante.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jackeline</dc:creator>
  <cp:lastModifiedBy>Nidia Galvis de Quintero</cp:lastModifiedBy>
  <cp:revision>26</cp:revision>
  <dcterms:created xsi:type="dcterms:W3CDTF">2012-03-08T00:53:12Z</dcterms:created>
  <dcterms:modified xsi:type="dcterms:W3CDTF">2013-03-07T16:06:01Z</dcterms:modified>
</cp:coreProperties>
</file>