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4" r:id="rId5"/>
    <p:sldId id="265" r:id="rId6"/>
    <p:sldId id="268" r:id="rId7"/>
    <p:sldId id="271" r:id="rId8"/>
    <p:sldId id="259" r:id="rId9"/>
    <p:sldId id="272" r:id="rId10"/>
    <p:sldId id="273" r:id="rId11"/>
    <p:sldId id="282" r:id="rId12"/>
    <p:sldId id="270" r:id="rId13"/>
    <p:sldId id="274" r:id="rId14"/>
    <p:sldId id="276" r:id="rId15"/>
    <p:sldId id="277" r:id="rId16"/>
    <p:sldId id="281" r:id="rId17"/>
    <p:sldId id="269" r:id="rId18"/>
    <p:sldId id="261" r:id="rId19"/>
    <p:sldId id="283" r:id="rId20"/>
    <p:sldId id="262" r:id="rId2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24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934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79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6334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439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5315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1917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5359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40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6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66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01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826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75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038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06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627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C3F6774-0BEA-4260-AB18-B219EE316BC5}" type="datetimeFigureOut">
              <a:rPr lang="es-MX" smtClean="0"/>
              <a:t>07/05/2014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6DF3FF-3BF9-4B22-8CC9-1BB87E9000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809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CRISTO COMO EL CENTRO</a:t>
            </a:r>
            <a:br>
              <a:rPr lang="es-MX" dirty="0" smtClean="0"/>
            </a:br>
            <a:r>
              <a:rPr lang="es-MX" dirty="0" smtClean="0"/>
              <a:t>DEL HOGAR</a:t>
            </a:r>
            <a:endParaRPr lang="es-MX" dirty="0"/>
          </a:p>
        </p:txBody>
      </p:sp>
      <p:sp>
        <p:nvSpPr>
          <p:cNvPr id="4" name="CuadroTexto 2"/>
          <p:cNvSpPr txBox="1"/>
          <p:nvPr/>
        </p:nvSpPr>
        <p:spPr>
          <a:xfrm>
            <a:off x="7694738" y="5490402"/>
            <a:ext cx="3169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LILIAN KELLY BLE NOLASCO</a:t>
            </a:r>
          </a:p>
          <a:p>
            <a:r>
              <a:rPr lang="es-MX" dirty="0" smtClean="0"/>
              <a:t>1130286</a:t>
            </a:r>
          </a:p>
          <a:p>
            <a:r>
              <a:rPr lang="es-MX" dirty="0" smtClean="0"/>
              <a:t>EDUCACIÓN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3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7252" y="342052"/>
            <a:ext cx="8534400" cy="1507067"/>
          </a:xfrm>
        </p:spPr>
        <p:txBody>
          <a:bodyPr/>
          <a:lstStyle/>
          <a:p>
            <a:r>
              <a:rPr lang="es-MX" dirty="0" smtClean="0"/>
              <a:t>Como resguardarse de esos peligros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154612" y="1511299"/>
            <a:ext cx="8534400" cy="67563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Lucas 10:38-42</a:t>
            </a:r>
            <a:endParaRPr lang="es-MX" sz="28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3.bp.blogspot.com/_W0RrCetBQQ0/TI_FIO352GI/AAAAAAAABHE/jhaHTZGT_2Y/s1600/marta-e-ma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252" y="2425700"/>
            <a:ext cx="3310255" cy="411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 rot="21032259">
            <a:off x="5384130" y="3584412"/>
            <a:ext cx="4493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3. Le servían</a:t>
            </a:r>
            <a:r>
              <a:rPr lang="es-E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.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2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7252" y="342052"/>
            <a:ext cx="8534400" cy="1507067"/>
          </a:xfrm>
        </p:spPr>
        <p:txBody>
          <a:bodyPr/>
          <a:lstStyle/>
          <a:p>
            <a:r>
              <a:rPr lang="es-MX" dirty="0" smtClean="0"/>
              <a:t>Como resguardarse de esos peligros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154612" y="1511299"/>
            <a:ext cx="8534400" cy="67563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Lucas 10:38-42</a:t>
            </a:r>
            <a:endParaRPr lang="es-MX" sz="28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3.bp.blogspot.com/_W0RrCetBQQ0/TI_FIO352GI/AAAAAAAABHE/jhaHTZGT_2Y/s1600/marta-e-ma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252" y="2425700"/>
            <a:ext cx="3310255" cy="411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 rot="21032259">
            <a:off x="4658913" y="3270243"/>
            <a:ext cx="63097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4. Le llevaban a él</a:t>
            </a:r>
          </a:p>
          <a:p>
            <a:pPr algn="ctr"/>
            <a:r>
              <a:rPr lang="es-MX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</a:t>
            </a:r>
            <a:r>
              <a:rPr lang="es-MX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os problemas.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07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7252" y="342052"/>
            <a:ext cx="8534400" cy="1507067"/>
          </a:xfrm>
        </p:spPr>
        <p:txBody>
          <a:bodyPr/>
          <a:lstStyle/>
          <a:p>
            <a:r>
              <a:rPr lang="es-MX" b="1" dirty="0" smtClean="0"/>
              <a:t>Como resguardarse de esos peligros</a:t>
            </a:r>
            <a:endParaRPr lang="es-MX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154612" y="1511299"/>
            <a:ext cx="8534400" cy="67563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Lucas 10:38-42</a:t>
            </a:r>
            <a:endParaRPr lang="es-MX" sz="2800" b="1" dirty="0">
              <a:solidFill>
                <a:schemeClr val="bg1"/>
              </a:solidFill>
            </a:endParaRPr>
          </a:p>
        </p:txBody>
      </p:sp>
      <p:pic>
        <p:nvPicPr>
          <p:cNvPr id="3076" name="Picture 4" descr="http://1.bp.blogspot.com/_OBmGBmHK118/TSfkKi6HhJI/AAAAAAAAAYM/iZ3idq_Ot24/s1600/a+Jesus+llama+a+la+puerta+del+periodis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294" y="2392733"/>
            <a:ext cx="4612957" cy="411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147252" y="2927771"/>
            <a:ext cx="4226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La cosa es muy sencilla: invitemos a Cristo a ser un miembro de nuestra familia. Permitamos que Cristo participe en nuestras deliberaciones, y tomemos asiento a sus pies para escuchar sus palabras. </a:t>
            </a:r>
          </a:p>
        </p:txBody>
      </p:sp>
    </p:spTree>
    <p:extLst>
      <p:ext uri="{BB962C8B-B14F-4D97-AF65-F5344CB8AC3E}">
        <p14:creationId xmlns:p14="http://schemas.microsoft.com/office/powerpoint/2010/main" val="326266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24480" y="-13549"/>
            <a:ext cx="8534400" cy="1507067"/>
          </a:xfrm>
        </p:spPr>
        <p:txBody>
          <a:bodyPr/>
          <a:lstStyle/>
          <a:p>
            <a:r>
              <a:rPr lang="es-MX" b="1" dirty="0" smtClean="0"/>
              <a:t>ilustración</a:t>
            </a:r>
            <a:endParaRPr lang="es-MX" b="1" dirty="0"/>
          </a:p>
        </p:txBody>
      </p:sp>
      <p:pic>
        <p:nvPicPr>
          <p:cNvPr id="5122" name="Picture 2" descr="http://3.bp.blogspot.com/-hkylk01T4Wk/T9cQ4Z-nrlI/AAAAAAAAEQ4/411e5U2s92c/s1600/0010512488K-1920x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078" y="1727199"/>
            <a:ext cx="7064374" cy="471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lamada ovalada 3"/>
          <p:cNvSpPr/>
          <p:nvPr/>
        </p:nvSpPr>
        <p:spPr>
          <a:xfrm>
            <a:off x="7603172" y="242991"/>
            <a:ext cx="3495040" cy="2501054"/>
          </a:xfrm>
          <a:prstGeom prst="wedgeEllipseCallout">
            <a:avLst>
              <a:gd name="adj1" fmla="val -35368"/>
              <a:gd name="adj2" fmla="val 6656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400" b="1" dirty="0"/>
              <a:t>- Mamá, ¿es cierto que la Biblia es el Libro de Dios? </a:t>
            </a:r>
          </a:p>
        </p:txBody>
      </p:sp>
    </p:spTree>
    <p:extLst>
      <p:ext uri="{BB962C8B-B14F-4D97-AF65-F5344CB8AC3E}">
        <p14:creationId xmlns:p14="http://schemas.microsoft.com/office/powerpoint/2010/main" val="238666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49600" y="-156212"/>
            <a:ext cx="8534400" cy="1507067"/>
          </a:xfrm>
        </p:spPr>
        <p:txBody>
          <a:bodyPr/>
          <a:lstStyle/>
          <a:p>
            <a:r>
              <a:rPr lang="es-MX" b="1" dirty="0" smtClean="0"/>
              <a:t>ilustración</a:t>
            </a:r>
            <a:endParaRPr lang="es-MX" b="1" dirty="0"/>
          </a:p>
        </p:txBody>
      </p:sp>
      <p:pic>
        <p:nvPicPr>
          <p:cNvPr id="5122" name="Picture 2" descr="http://3.bp.blogspot.com/-hkylk01T4Wk/T9cQ4Z-nrlI/AAAAAAAAEQ4/411e5U2s92c/s1600/0010512488K-1920x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078" y="1727199"/>
            <a:ext cx="7064374" cy="471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lamada ovalada 3"/>
          <p:cNvSpPr/>
          <p:nvPr/>
        </p:nvSpPr>
        <p:spPr>
          <a:xfrm>
            <a:off x="0" y="974511"/>
            <a:ext cx="3495040" cy="2501054"/>
          </a:xfrm>
          <a:prstGeom prst="wedgeEllipseCallout">
            <a:avLst>
              <a:gd name="adj1" fmla="val 51841"/>
              <a:gd name="adj2" fmla="val 4056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400" b="1" dirty="0"/>
              <a:t>- Sí, hijita, así es</a:t>
            </a:r>
            <a:r>
              <a:rPr lang="es-MX" sz="20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87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24480" y="-13549"/>
            <a:ext cx="8534400" cy="1507067"/>
          </a:xfrm>
        </p:spPr>
        <p:txBody>
          <a:bodyPr/>
          <a:lstStyle/>
          <a:p>
            <a:r>
              <a:rPr lang="es-MX" b="1" dirty="0" smtClean="0"/>
              <a:t>ilustración</a:t>
            </a:r>
            <a:endParaRPr lang="es-MX" b="1" dirty="0"/>
          </a:p>
        </p:txBody>
      </p:sp>
      <p:pic>
        <p:nvPicPr>
          <p:cNvPr id="5122" name="Picture 2" descr="http://3.bp.blogspot.com/-hkylk01T4Wk/T9cQ4Z-nrlI/AAAAAAAAEQ4/411e5U2s92c/s1600/0010512488K-1920x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078" y="1727199"/>
            <a:ext cx="7064374" cy="471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lamada ovalada 3"/>
          <p:cNvSpPr/>
          <p:nvPr/>
        </p:nvSpPr>
        <p:spPr>
          <a:xfrm>
            <a:off x="7254240" y="242990"/>
            <a:ext cx="4104640" cy="2622129"/>
          </a:xfrm>
          <a:prstGeom prst="wedgeEllipseCallout">
            <a:avLst>
              <a:gd name="adj1" fmla="val -34378"/>
              <a:gd name="adj2" fmla="val 5338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400" b="1" dirty="0" smtClean="0"/>
              <a:t>- </a:t>
            </a:r>
            <a:r>
              <a:rPr lang="es-MX" sz="2400" b="1" dirty="0"/>
              <a:t>Entonces </a:t>
            </a:r>
            <a:r>
              <a:rPr lang="es-MX" sz="2400" b="1" dirty="0" smtClean="0"/>
              <a:t>hay que devolvérselo a </a:t>
            </a:r>
            <a:r>
              <a:rPr lang="es-MX" sz="2400" b="1" dirty="0"/>
              <a:t>Él, porque en esta casa no se lee. </a:t>
            </a:r>
          </a:p>
        </p:txBody>
      </p:sp>
    </p:spTree>
    <p:extLst>
      <p:ext uri="{BB962C8B-B14F-4D97-AF65-F5344CB8AC3E}">
        <p14:creationId xmlns:p14="http://schemas.microsoft.com/office/powerpoint/2010/main" val="30495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ristianointegral.com/wp-content/uploads/2014/02/familia-leyendo-La-Bibl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26" y="690879"/>
            <a:ext cx="6428713" cy="389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680959" y="1064736"/>
            <a:ext cx="382016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670"/>
            <a:r>
              <a:rPr lang="es-MX" sz="2400" b="1" i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“No </a:t>
            </a:r>
            <a:r>
              <a:rPr lang="es-MX" sz="2400" b="1" i="1" dirty="0">
                <a:solidFill>
                  <a:srgbClr val="000000"/>
                </a:solidFill>
                <a:latin typeface="Century Gothic" panose="020B0502020202020204" pitchFamily="34" charset="0"/>
              </a:rPr>
              <a:t>permitáis que nada, por más querido que sea absorba vuestra mente y vuestros afectos, distrayéndoos del estudio de la Palabra de Dios, o de la oración ferviente</a:t>
            </a:r>
            <a:r>
              <a:rPr lang="es-MX" sz="2400" b="1" i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r>
              <a:rPr lang="en-US" sz="2400" b="1" i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”</a:t>
            </a:r>
            <a:r>
              <a:rPr lang="es-MX" sz="2400" b="1" i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</a:p>
          <a:p>
            <a:pPr marR="5670"/>
            <a:endParaRPr lang="en-US" sz="2400" b="1" i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R="5670"/>
            <a:r>
              <a:rPr lang="en-US" sz="2400" b="1" i="1" dirty="0" err="1" smtClean="0">
                <a:solidFill>
                  <a:srgbClr val="000000"/>
                </a:solidFill>
                <a:latin typeface="Century Gothic" panose="020B0502020202020204" pitchFamily="34" charset="0"/>
              </a:rPr>
              <a:t>Testimonios</a:t>
            </a:r>
            <a:r>
              <a:rPr lang="en-US" sz="2400" b="1" i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, </a:t>
            </a:r>
            <a:r>
              <a:rPr lang="en-US" sz="2400" b="1" i="1" dirty="0" err="1" smtClean="0">
                <a:solidFill>
                  <a:srgbClr val="000000"/>
                </a:solidFill>
                <a:latin typeface="Century Gothic" panose="020B0502020202020204" pitchFamily="34" charset="0"/>
              </a:rPr>
              <a:t>EGW</a:t>
            </a:r>
            <a:r>
              <a:rPr lang="en-US" sz="2400" b="1" i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. </a:t>
            </a:r>
            <a:endParaRPr lang="es-MX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415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95412" y="-934720"/>
            <a:ext cx="8534400" cy="3615267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“</a:t>
            </a:r>
            <a:r>
              <a:rPr lang="en-US" sz="3200" b="1" dirty="0" err="1" smtClean="0">
                <a:solidFill>
                  <a:schemeClr val="bg1"/>
                </a:solidFill>
              </a:rPr>
              <a:t>Jes</a:t>
            </a:r>
            <a:r>
              <a:rPr lang="es-MX" sz="3200" b="1" dirty="0" err="1" smtClean="0">
                <a:solidFill>
                  <a:schemeClr val="bg1"/>
                </a:solidFill>
              </a:rPr>
              <a:t>ús</a:t>
            </a:r>
            <a:r>
              <a:rPr lang="es-MX" sz="3200" b="1" dirty="0" smtClean="0">
                <a:solidFill>
                  <a:schemeClr val="bg1"/>
                </a:solidFill>
              </a:rPr>
              <a:t> es el jefe de esta casa, huésped invisible a nuestra mesa</a:t>
            </a:r>
            <a:r>
              <a:rPr lang="en-US" sz="3200" b="1" dirty="0" smtClean="0">
                <a:solidFill>
                  <a:schemeClr val="bg1"/>
                </a:solidFill>
              </a:rPr>
              <a:t>; el </a:t>
            </a:r>
            <a:r>
              <a:rPr lang="en-US" sz="3200" b="1" dirty="0" err="1" smtClean="0">
                <a:solidFill>
                  <a:schemeClr val="bg1"/>
                </a:solidFill>
              </a:rPr>
              <a:t>que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callado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escucha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toda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pl</a:t>
            </a:r>
            <a:r>
              <a:rPr lang="es-MX" sz="3200" b="1" dirty="0" smtClean="0">
                <a:solidFill>
                  <a:schemeClr val="bg1"/>
                </a:solidFill>
              </a:rPr>
              <a:t>ática.</a:t>
            </a:r>
            <a:r>
              <a:rPr lang="en-US" sz="3200" b="1" dirty="0" smtClean="0">
                <a:solidFill>
                  <a:schemeClr val="bg1"/>
                </a:solidFill>
              </a:rPr>
              <a:t>”</a:t>
            </a:r>
            <a:endParaRPr lang="es-MX" sz="3200" b="1" dirty="0" smtClean="0">
              <a:solidFill>
                <a:schemeClr val="bg1"/>
              </a:solidFill>
            </a:endParaRPr>
          </a:p>
        </p:txBody>
      </p:sp>
      <p:pic>
        <p:nvPicPr>
          <p:cNvPr id="4098" name="Picture 2" descr="http://1.bp.blogspot.com/_nw7vil9kjNs/TMwkOWnlgkI/AAAAAAAATRk/-HWKoGuzQb0/s400/Ha+llegado+la+salvaci%C3%B3n+a+tu+casa+%28%C3%A1brele+la+puerta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360" y="1819084"/>
            <a:ext cx="5753735" cy="460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0132" y="-67734"/>
            <a:ext cx="8534400" cy="1507067"/>
          </a:xfrm>
        </p:spPr>
        <p:txBody>
          <a:bodyPr/>
          <a:lstStyle/>
          <a:p>
            <a:pPr algn="ctr"/>
            <a:r>
              <a:rPr lang="es-MX" b="1" dirty="0" smtClean="0"/>
              <a:t>los hijos podemos ayudar</a:t>
            </a:r>
            <a:endParaRPr lang="es-MX" b="1" dirty="0"/>
          </a:p>
        </p:txBody>
      </p:sp>
      <p:pic>
        <p:nvPicPr>
          <p:cNvPr id="17412" name="Picture 4" descr="https://encrypted-tbn2.gstatic.com/images?q=tbn:ANd9GcSY3iCwcksmUSgOLgQajZC8LB5nh-sYzKQnKq04OeVndLcIz-XB9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440" y="1630045"/>
            <a:ext cx="6089439" cy="342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http://www.santarellijoyas.com.ar/wp-content/uploads/2011/09/MG_874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59" y="1630045"/>
            <a:ext cx="3729355" cy="3729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538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6"/>
          <p:cNvSpPr>
            <a:spLocks noGrp="1"/>
          </p:cNvSpPr>
          <p:nvPr>
            <p:ph idx="1"/>
          </p:nvPr>
        </p:nvSpPr>
        <p:spPr>
          <a:xfrm>
            <a:off x="745172" y="1600200"/>
            <a:ext cx="5594668" cy="3615267"/>
          </a:xfrm>
        </p:spPr>
        <p:txBody>
          <a:bodyPr>
            <a:no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Jesús, mi familia depende de ti: esta familia es TUYA. Mas yo reconozco  mi responsabilidad y mi compromiso de sacar mi familia adelante. Buscaré cada día de Ti, me alimentaré de tu palabra: DAME DE TU GRACIA, TU FUERZA, TU PODER SOBRENATURAL PARA VENCER y ser un </a:t>
            </a:r>
            <a:r>
              <a:rPr lang="es-MX" sz="2400" b="1" dirty="0" smtClean="0">
                <a:solidFill>
                  <a:schemeClr val="bg1"/>
                </a:solidFill>
              </a:rPr>
              <a:t>buen hijo.</a:t>
            </a:r>
            <a:endParaRPr lang="es-MX" sz="2400" b="1" dirty="0">
              <a:solidFill>
                <a:schemeClr val="bg1"/>
              </a:solidFill>
            </a:endParaRPr>
          </a:p>
        </p:txBody>
      </p:sp>
      <p:pic>
        <p:nvPicPr>
          <p:cNvPr id="20482" name="Picture 2" descr="http://1.bp.blogspot.com/-me11EnnG4gc/T2_nIBuVhJI/AAAAAAAAAAM/wlXgSrvmCP4/s1600/ABRAZO+JES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865" y="1225950"/>
            <a:ext cx="4768937" cy="436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9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iverside-family-law.com/wpress/wp-content/uploads/2011/12/Family-@-P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5" y="828675"/>
            <a:ext cx="5412105" cy="515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1.bp.blogspot.com/-j0kYFND99DY/UWl4yicTJDI/AAAAAAAAJNg/q1LvMhmKJZQ/s1600/fam%C3%ADlia+proble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02" y="1178560"/>
            <a:ext cx="5787673" cy="445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554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3870" y="0"/>
            <a:ext cx="8534400" cy="1507067"/>
          </a:xfrm>
        </p:spPr>
        <p:txBody>
          <a:bodyPr/>
          <a:lstStyle/>
          <a:p>
            <a:r>
              <a:rPr lang="es-MX" b="1" dirty="0" smtClean="0">
                <a:solidFill>
                  <a:schemeClr val="accent2"/>
                </a:solidFill>
              </a:rPr>
              <a:t>conclusión</a:t>
            </a:r>
            <a:endParaRPr lang="es-MX" b="1" dirty="0">
              <a:solidFill>
                <a:schemeClr val="accent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44590" y="1240262"/>
            <a:ext cx="5310822" cy="4219046"/>
          </a:xfrm>
        </p:spPr>
        <p:txBody>
          <a:bodyPr>
            <a:noAutofit/>
          </a:bodyPr>
          <a:lstStyle/>
          <a:p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“</a:t>
            </a:r>
            <a:r>
              <a:rPr lang="es-MX" sz="2400" b="1" dirty="0">
                <a:solidFill>
                  <a:schemeClr val="tx1"/>
                </a:solidFill>
              </a:rPr>
              <a:t>La presencia de Cristo hace cristiano el </a:t>
            </a:r>
            <a:r>
              <a:rPr lang="es-MX" sz="2400" b="1" dirty="0" smtClean="0">
                <a:solidFill>
                  <a:schemeClr val="tx1"/>
                </a:solidFill>
              </a:rPr>
              <a:t>hogar. El </a:t>
            </a:r>
            <a:r>
              <a:rPr lang="es-MX" sz="2400" b="1" dirty="0">
                <a:solidFill>
                  <a:schemeClr val="tx1"/>
                </a:solidFill>
              </a:rPr>
              <a:t>hogar hermoseado por el amor, la simpatía y la ternura es un lugar que los </a:t>
            </a:r>
            <a:r>
              <a:rPr lang="es-MX" sz="2400" b="1" dirty="0" smtClean="0">
                <a:solidFill>
                  <a:schemeClr val="tx1"/>
                </a:solidFill>
              </a:rPr>
              <a:t>ángeles </a:t>
            </a:r>
            <a:r>
              <a:rPr lang="es-MX" sz="2400" b="1" dirty="0">
                <a:solidFill>
                  <a:schemeClr val="tx1"/>
                </a:solidFill>
              </a:rPr>
              <a:t>visitan con agrado, y donde se glorifica a Dios. La influencia de un </a:t>
            </a:r>
            <a:r>
              <a:rPr lang="es-MX" sz="2400" b="1" dirty="0" smtClean="0">
                <a:solidFill>
                  <a:schemeClr val="tx1"/>
                </a:solidFill>
              </a:rPr>
              <a:t>hogar cristiano </a:t>
            </a:r>
            <a:r>
              <a:rPr lang="es-MX" sz="2400" b="1" dirty="0">
                <a:solidFill>
                  <a:schemeClr val="tx1"/>
                </a:solidFill>
              </a:rPr>
              <a:t>cuidadosamente custodiado en los años de la infancia y la juventud, es la </a:t>
            </a:r>
            <a:r>
              <a:rPr lang="es-MX" sz="2400" b="1" dirty="0" smtClean="0">
                <a:solidFill>
                  <a:schemeClr val="tx1"/>
                </a:solidFill>
              </a:rPr>
              <a:t>salvaguardia </a:t>
            </a:r>
            <a:r>
              <a:rPr lang="es-MX" sz="2400" b="1" dirty="0">
                <a:solidFill>
                  <a:schemeClr val="tx1"/>
                </a:solidFill>
              </a:rPr>
              <a:t>más segura contra las corrupciones del </a:t>
            </a:r>
            <a:r>
              <a:rPr lang="es-MX" sz="2400" b="1" dirty="0" smtClean="0">
                <a:solidFill>
                  <a:schemeClr val="tx1"/>
                </a:solidFill>
              </a:rPr>
              <a:t>mundo.”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El </a:t>
            </a:r>
            <a:r>
              <a:rPr lang="en-US" sz="2400" b="1" dirty="0" err="1" smtClean="0">
                <a:solidFill>
                  <a:schemeClr val="tx1"/>
                </a:solidFill>
              </a:rPr>
              <a:t>Hogar</a:t>
            </a:r>
            <a:r>
              <a:rPr lang="en-US" sz="2400" b="1" dirty="0" smtClean="0">
                <a:solidFill>
                  <a:schemeClr val="tx1"/>
                </a:solidFill>
              </a:rPr>
              <a:t> Cristiano, </a:t>
            </a:r>
            <a:r>
              <a:rPr lang="en-US" sz="2400" b="1" dirty="0" err="1" smtClean="0">
                <a:solidFill>
                  <a:schemeClr val="tx1"/>
                </a:solidFill>
              </a:rPr>
              <a:t>EGW</a:t>
            </a:r>
            <a:r>
              <a:rPr lang="en-US" sz="2400" b="1" dirty="0" smtClean="0">
                <a:solidFill>
                  <a:schemeClr val="tx1"/>
                </a:solidFill>
              </a:rPr>
              <a:t>. P.5</a:t>
            </a:r>
            <a:endParaRPr lang="es-MX" sz="2400" b="1" dirty="0">
              <a:solidFill>
                <a:schemeClr val="tx1"/>
              </a:solidFill>
            </a:endParaRPr>
          </a:p>
        </p:txBody>
      </p:sp>
      <p:pic>
        <p:nvPicPr>
          <p:cNvPr id="10242" name="Picture 2" descr="http://static.educacaoadventista.org.br/portal/canais/images/familia/reflexoes_2809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433" y="1761809"/>
            <a:ext cx="4912637" cy="3697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68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92212" y="1397000"/>
            <a:ext cx="8534400" cy="3615267"/>
          </a:xfrm>
        </p:spPr>
        <p:txBody>
          <a:bodyPr>
            <a:normAutofit lnSpcReduction="10000"/>
          </a:bodyPr>
          <a:lstStyle/>
          <a:p>
            <a:r>
              <a:rPr lang="es-MX" sz="3200" b="1" dirty="0" smtClean="0"/>
              <a:t>“El </a:t>
            </a:r>
            <a:r>
              <a:rPr lang="es-MX" sz="3200" b="1" dirty="0"/>
              <a:t>hogar es el centro de toda </a:t>
            </a:r>
            <a:r>
              <a:rPr lang="es-MX" sz="3200" b="1" dirty="0" smtClean="0"/>
              <a:t>actividad. La </a:t>
            </a:r>
            <a:r>
              <a:rPr lang="es-MX" sz="3200" b="1" dirty="0"/>
              <a:t>sociedad se compone de familias, y será lo que la hagan las cabezas de </a:t>
            </a:r>
            <a:r>
              <a:rPr lang="es-MX" sz="3200" b="1" dirty="0" smtClean="0"/>
              <a:t>familia</a:t>
            </a:r>
            <a:r>
              <a:rPr lang="es-MX" sz="3200" b="1" dirty="0"/>
              <a:t>. Del corazón "mana la vida;" y el hogar es el corazón de la sociedad, de la </a:t>
            </a:r>
            <a:r>
              <a:rPr lang="es-MX" sz="3200" b="1" dirty="0" smtClean="0"/>
              <a:t>iglesia </a:t>
            </a:r>
            <a:r>
              <a:rPr lang="es-MX" sz="3200" b="1" dirty="0"/>
              <a:t>y de la nación</a:t>
            </a:r>
            <a:r>
              <a:rPr lang="es-MX" sz="3200" b="1" dirty="0" smtClean="0"/>
              <a:t>.”</a:t>
            </a:r>
          </a:p>
          <a:p>
            <a:r>
              <a:rPr lang="en-US" sz="3200" b="1" dirty="0" smtClean="0"/>
              <a:t>La </a:t>
            </a:r>
            <a:r>
              <a:rPr lang="en-US" sz="3200" b="1" dirty="0" err="1" smtClean="0"/>
              <a:t>Educaci</a:t>
            </a:r>
            <a:r>
              <a:rPr lang="es-MX" sz="3200" b="1" dirty="0" smtClean="0"/>
              <a:t>ón, </a:t>
            </a:r>
            <a:r>
              <a:rPr lang="es-MX" sz="3200" b="1" dirty="0" err="1" smtClean="0"/>
              <a:t>EGW</a:t>
            </a:r>
            <a:r>
              <a:rPr lang="es-MX" sz="3200" b="1" dirty="0" smtClean="0"/>
              <a:t>. P.1</a:t>
            </a:r>
            <a:endParaRPr lang="es-MX" sz="32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373042" y="447040"/>
            <a:ext cx="89739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/>
              <a:t>Por qué Satanás ataca tanto a las familias?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29386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5092" y="220132"/>
            <a:ext cx="8534400" cy="1507067"/>
          </a:xfrm>
        </p:spPr>
        <p:txBody>
          <a:bodyPr/>
          <a:lstStyle/>
          <a:p>
            <a:r>
              <a:rPr lang="es-MX" dirty="0" smtClean="0"/>
              <a:t>Plan de dios vs. Ataque de satanás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381215"/>
              </p:ext>
            </p:extLst>
          </p:nvPr>
        </p:nvGraphicFramePr>
        <p:xfrm>
          <a:off x="253999" y="1727199"/>
          <a:ext cx="11755121" cy="447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185"/>
                <a:gridCol w="5248556"/>
                <a:gridCol w="5291380"/>
              </a:tblGrid>
              <a:tr h="850504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Rol</a:t>
                      </a:r>
                      <a:r>
                        <a:rPr lang="es-MX" baseline="0" dirty="0" smtClean="0"/>
                        <a:t> según plan divino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Distorsión</a:t>
                      </a:r>
                      <a:r>
                        <a:rPr lang="es-MX" baseline="0" dirty="0" smtClean="0"/>
                        <a:t> de Satanás</a:t>
                      </a:r>
                      <a:endParaRPr lang="es-MX" dirty="0"/>
                    </a:p>
                  </a:txBody>
                  <a:tcPr/>
                </a:tc>
              </a:tr>
              <a:tr h="124245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Esposo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</a:t>
                      </a:r>
                      <a:r>
                        <a:rPr lang="en-US" baseline="0" dirty="0" smtClean="0"/>
                        <a:t> hombre </a:t>
                      </a: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debe amar y entregarse a su esposa, nada mas y nada menos que como Cristo amó y se entregó por la iglesia.</a:t>
                      </a:r>
                    </a:p>
                    <a:p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sacerdotes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la </a:t>
                      </a:r>
                      <a:r>
                        <a:rPr lang="en-US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familia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Violencia</a:t>
                      </a:r>
                      <a:r>
                        <a:rPr lang="es-MX" baseline="0" dirty="0" smtClean="0"/>
                        <a:t>.</a:t>
                      </a:r>
                    </a:p>
                    <a:p>
                      <a:r>
                        <a:rPr lang="es-MX" baseline="0" dirty="0" err="1" smtClean="0"/>
                        <a:t>Indiidelidad</a:t>
                      </a:r>
                      <a:r>
                        <a:rPr lang="es-MX" baseline="0" dirty="0" smtClean="0"/>
                        <a:t>.</a:t>
                      </a:r>
                    </a:p>
                    <a:p>
                      <a:r>
                        <a:rPr lang="es-MX" dirty="0" smtClean="0"/>
                        <a:t>Descuido</a:t>
                      </a:r>
                      <a:r>
                        <a:rPr lang="es-MX" baseline="0" dirty="0" smtClean="0"/>
                        <a:t> de la espiritualidad </a:t>
                      </a:r>
                      <a:r>
                        <a:rPr lang="es-MX" baseline="0" dirty="0" err="1" smtClean="0"/>
                        <a:t>famimliar</a:t>
                      </a:r>
                      <a:endParaRPr lang="es-MX" baseline="0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85050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Esposa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Someterse</a:t>
                      </a:r>
                      <a:r>
                        <a:rPr lang="en-US" dirty="0" smtClean="0"/>
                        <a:t> a Cristo y </a:t>
                      </a:r>
                      <a:r>
                        <a:rPr lang="en-US" dirty="0" err="1" smtClean="0"/>
                        <a:t>buscar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ayuda</a:t>
                      </a:r>
                      <a:r>
                        <a:rPr lang="en-US" baseline="0" dirty="0" smtClean="0"/>
                        <a:t> id</a:t>
                      </a:r>
                      <a:r>
                        <a:rPr lang="es-MX" baseline="0" dirty="0" err="1" smtClean="0"/>
                        <a:t>ó</a:t>
                      </a:r>
                      <a:r>
                        <a:rPr lang="en-US" baseline="0" dirty="0" err="1" smtClean="0"/>
                        <a:t>nea</a:t>
                      </a:r>
                      <a:r>
                        <a:rPr lang="en-US" baseline="0" dirty="0" smtClean="0"/>
                        <a:t> para </a:t>
                      </a:r>
                      <a:r>
                        <a:rPr lang="en-US" baseline="0" dirty="0" err="1" smtClean="0"/>
                        <a:t>sus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esposos</a:t>
                      </a:r>
                      <a:r>
                        <a:rPr lang="en-US" baseline="0" dirty="0" smtClean="0"/>
                        <a:t>. </a:t>
                      </a: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mujer debe respetar a su  esposo y su sometimiento debe ser en amor. Debe servir, cuidar y nutrir a su esposo y sus hijos.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Incorporación masiva de la mujer en el ámbito laboral.</a:t>
                      </a:r>
                    </a:p>
                    <a:p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Descuida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salud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bienestar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y </a:t>
                      </a:r>
                      <a:r>
                        <a:rPr lang="en-US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espiritualidad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familia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Malgasta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en-US" sz="18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dinero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etc.</a:t>
                      </a:r>
                      <a:endParaRPr lang="es-MX" dirty="0"/>
                    </a:p>
                  </a:txBody>
                  <a:tcPr/>
                </a:tc>
              </a:tr>
              <a:tr h="38608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Respetar,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obecer</a:t>
                      </a:r>
                      <a:r>
                        <a:rPr lang="es-MX" baseline="0" dirty="0" smtClean="0"/>
                        <a:t> y ayudar</a:t>
                      </a:r>
                      <a:r>
                        <a:rPr lang="es-MX" dirty="0" smtClean="0"/>
                        <a:t> a sus padres,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Rebeld</a:t>
                      </a:r>
                      <a:r>
                        <a:rPr lang="es-MX" dirty="0" err="1" smtClean="0"/>
                        <a:t>ía</a:t>
                      </a:r>
                      <a:r>
                        <a:rPr lang="es-MX" dirty="0" smtClean="0"/>
                        <a:t>,</a:t>
                      </a:r>
                      <a:r>
                        <a:rPr lang="es-MX" baseline="0" dirty="0" smtClean="0"/>
                        <a:t> desobediencia, poca comunicación con los padres, pone a sus amigos antes que a su familia, etc.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794726" y="2152225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Efes.</a:t>
            </a:r>
            <a:r>
              <a:rPr lang="es-MX" baseline="0" dirty="0" smtClean="0"/>
              <a:t> 5</a:t>
            </a:r>
            <a:r>
              <a:rPr lang="en-US" baseline="0" dirty="0" smtClean="0"/>
              <a:t>:21-28</a:t>
            </a:r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5235892" y="2152225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Col. 3</a:t>
            </a:r>
            <a:r>
              <a:rPr lang="en-US" dirty="0" smtClean="0"/>
              <a:t>:20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144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8558" y="386080"/>
            <a:ext cx="6691948" cy="570992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“</a:t>
            </a:r>
            <a:r>
              <a:rPr lang="es-MX" sz="2800" b="1" dirty="0">
                <a:solidFill>
                  <a:schemeClr val="bg1"/>
                </a:solidFill>
              </a:rPr>
              <a:t>Uno hay que supera al marido para la esposa; </a:t>
            </a:r>
            <a:r>
              <a:rPr lang="es-MX" sz="2800" b="1" dirty="0" smtClean="0">
                <a:solidFill>
                  <a:schemeClr val="bg1"/>
                </a:solidFill>
              </a:rPr>
              <a:t>es </a:t>
            </a:r>
            <a:r>
              <a:rPr lang="es-MX" sz="2800" b="1" dirty="0">
                <a:solidFill>
                  <a:schemeClr val="bg1"/>
                </a:solidFill>
              </a:rPr>
              <a:t>su Redentor, y la sumisión que debe rendir a su esposo debe ser, según Dios </a:t>
            </a:r>
            <a:r>
              <a:rPr lang="es-MX" sz="2800" b="1" dirty="0" smtClean="0">
                <a:solidFill>
                  <a:schemeClr val="bg1"/>
                </a:solidFill>
              </a:rPr>
              <a:t>lo </a:t>
            </a:r>
            <a:r>
              <a:rPr lang="es-MX" sz="2800" b="1" dirty="0">
                <a:solidFill>
                  <a:schemeClr val="bg1"/>
                </a:solidFill>
              </a:rPr>
              <a:t>indicó, "como conviene en el Señor</a:t>
            </a:r>
            <a:r>
              <a:rPr lang="es-MX" sz="2800" b="1" dirty="0" smtClean="0">
                <a:solidFill>
                  <a:schemeClr val="bg1"/>
                </a:solidFill>
              </a:rPr>
              <a:t>.“ El hogar Cristiano, </a:t>
            </a:r>
            <a:r>
              <a:rPr lang="es-MX" sz="2800" b="1" dirty="0" err="1" smtClean="0">
                <a:solidFill>
                  <a:schemeClr val="bg1"/>
                </a:solidFill>
              </a:rPr>
              <a:t>EGW</a:t>
            </a:r>
            <a:r>
              <a:rPr lang="es-MX" sz="2800" b="1" dirty="0" smtClean="0">
                <a:solidFill>
                  <a:schemeClr val="bg1"/>
                </a:solidFill>
              </a:rPr>
              <a:t>. P.5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endParaRPr lang="es-MX" sz="2800" b="1" dirty="0">
              <a:solidFill>
                <a:schemeClr val="bg1"/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514532" y="3886200"/>
            <a:ext cx="669194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bg1"/>
                </a:solidFill>
              </a:rPr>
              <a:t>“</a:t>
            </a:r>
            <a:r>
              <a:rPr lang="es-MX" sz="2800" b="1" dirty="0" smtClean="0">
                <a:solidFill>
                  <a:schemeClr val="bg1"/>
                </a:solidFill>
              </a:rPr>
              <a:t>Entonces él </a:t>
            </a:r>
            <a:r>
              <a:rPr lang="es-MX" sz="2800" b="1" dirty="0">
                <a:solidFill>
                  <a:schemeClr val="bg1"/>
                </a:solidFill>
              </a:rPr>
              <a:t>respondió </a:t>
            </a:r>
            <a:r>
              <a:rPr lang="es-MX" sz="2800" b="1" dirty="0" smtClean="0">
                <a:solidFill>
                  <a:schemeClr val="bg1"/>
                </a:solidFill>
              </a:rPr>
              <a:t>¿</a:t>
            </a:r>
            <a:r>
              <a:rPr lang="es-MX" sz="2800" b="1" dirty="0">
                <a:solidFill>
                  <a:schemeClr val="bg1"/>
                </a:solidFill>
              </a:rPr>
              <a:t>Por </a:t>
            </a:r>
            <a:r>
              <a:rPr lang="es-MX" sz="2800" b="1" dirty="0" smtClean="0">
                <a:solidFill>
                  <a:schemeClr val="bg1"/>
                </a:solidFill>
              </a:rPr>
              <a:t>qué me buscáis? ¿No </a:t>
            </a:r>
            <a:r>
              <a:rPr lang="es-MX" sz="2800" b="1" dirty="0" err="1" smtClean="0">
                <a:solidFill>
                  <a:schemeClr val="bg1"/>
                </a:solidFill>
              </a:rPr>
              <a:t>sabiáis</a:t>
            </a:r>
            <a:r>
              <a:rPr lang="es-MX" sz="2800" b="1" dirty="0" smtClean="0">
                <a:solidFill>
                  <a:schemeClr val="bg1"/>
                </a:solidFill>
              </a:rPr>
              <a:t> que en los asuntos de mi Padre tenía que estar?.</a:t>
            </a:r>
            <a:r>
              <a:rPr lang="en-US" sz="2800" b="1" dirty="0" smtClean="0">
                <a:solidFill>
                  <a:schemeClr val="bg1"/>
                </a:solidFill>
              </a:rPr>
              <a:t>” Lucas 3:49</a:t>
            </a:r>
          </a:p>
          <a:p>
            <a:endParaRPr lang="en-US" sz="2800" b="1" dirty="0" smtClean="0">
              <a:solidFill>
                <a:schemeClr val="bg1"/>
              </a:solidFill>
            </a:endParaRPr>
          </a:p>
          <a:p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12xzpun4kqsb2.cloudfront.net/gen/constrain/500/500/80/2013/01/14/11/4j/ue/po2hd1aao098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734" y="690880"/>
            <a:ext cx="8480425" cy="566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75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7252" y="342052"/>
            <a:ext cx="8534400" cy="1507067"/>
          </a:xfrm>
        </p:spPr>
        <p:txBody>
          <a:bodyPr/>
          <a:lstStyle/>
          <a:p>
            <a:r>
              <a:rPr lang="es-MX" dirty="0" smtClean="0"/>
              <a:t>Como resguardarse de esos peligros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154612" y="1511299"/>
            <a:ext cx="8534400" cy="67563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Lucas 10:38-42</a:t>
            </a:r>
            <a:endParaRPr lang="es-MX" sz="28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3.bp.blogspot.com/_W0RrCetBQQ0/TI_FIO352GI/AAAAAAAABHE/jhaHTZGT_2Y/s1600/marta-e-ma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252" y="2425700"/>
            <a:ext cx="3310255" cy="411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83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7252" y="342052"/>
            <a:ext cx="8534400" cy="1507067"/>
          </a:xfrm>
        </p:spPr>
        <p:txBody>
          <a:bodyPr/>
          <a:lstStyle/>
          <a:p>
            <a:r>
              <a:rPr lang="es-MX" dirty="0" smtClean="0"/>
              <a:t>Como resguardarse de esos peligros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154612" y="1511299"/>
            <a:ext cx="8534400" cy="67563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Lucas 10:38-42</a:t>
            </a:r>
            <a:endParaRPr lang="es-MX" sz="28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3.bp.blogspot.com/_W0RrCetBQQ0/TI_FIO352GI/AAAAAAAABHE/jhaHTZGT_2Y/s1600/marta-e-ma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252" y="2425700"/>
            <a:ext cx="3310255" cy="411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 rot="21032259">
            <a:off x="4338583" y="2996309"/>
            <a:ext cx="739016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1.Lo recibieron, era</a:t>
            </a:r>
          </a:p>
          <a:p>
            <a:pPr algn="ctr"/>
            <a:r>
              <a:rPr lang="es-E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Motivo de gozo. </a:t>
            </a:r>
          </a:p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Todas las atenciones.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670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7252" y="342052"/>
            <a:ext cx="8534400" cy="1507067"/>
          </a:xfrm>
        </p:spPr>
        <p:txBody>
          <a:bodyPr/>
          <a:lstStyle/>
          <a:p>
            <a:r>
              <a:rPr lang="es-MX" dirty="0" smtClean="0"/>
              <a:t>Como resguardarse de esos peligros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154612" y="1511299"/>
            <a:ext cx="8534400" cy="67563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Lucas 10:38-42</a:t>
            </a:r>
            <a:endParaRPr lang="es-MX" sz="28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3.bp.blogspot.com/_W0RrCetBQQ0/TI_FIO352GI/AAAAAAAABHE/jhaHTZGT_2Y/s1600/marta-e-mar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252" y="2425700"/>
            <a:ext cx="3310255" cy="411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 rot="21032259">
            <a:off x="5092384" y="3168914"/>
            <a:ext cx="50770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2. Le o</a:t>
            </a:r>
            <a:r>
              <a:rPr lang="es-MX" sz="5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ían</a:t>
            </a:r>
            <a:r>
              <a:rPr lang="es-MX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con </a:t>
            </a:r>
          </a:p>
          <a:p>
            <a:pPr algn="ctr"/>
            <a:r>
              <a:rPr lang="es-MX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atención</a:t>
            </a:r>
            <a:r>
              <a:rPr lang="es-E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.</a:t>
            </a:r>
            <a:endParaRPr lang="es-E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373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241</TotalTime>
  <Words>610</Words>
  <Application>Microsoft Office PowerPoint</Application>
  <PresentationFormat>Panorámica</PresentationFormat>
  <Paragraphs>65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Century Gothic</vt:lpstr>
      <vt:lpstr>Wingdings 3</vt:lpstr>
      <vt:lpstr>Sector</vt:lpstr>
      <vt:lpstr>CRISTO COMO EL CENTRO DEL HOGAR</vt:lpstr>
      <vt:lpstr>Presentación de PowerPoint</vt:lpstr>
      <vt:lpstr>Presentación de PowerPoint</vt:lpstr>
      <vt:lpstr>Plan de dios vs. Ataque de satanás</vt:lpstr>
      <vt:lpstr>Presentación de PowerPoint</vt:lpstr>
      <vt:lpstr>Presentación de PowerPoint</vt:lpstr>
      <vt:lpstr>Como resguardarse de esos peligros</vt:lpstr>
      <vt:lpstr>Como resguardarse de esos peligros</vt:lpstr>
      <vt:lpstr>Como resguardarse de esos peligros</vt:lpstr>
      <vt:lpstr>Como resguardarse de esos peligros</vt:lpstr>
      <vt:lpstr>Como resguardarse de esos peligros</vt:lpstr>
      <vt:lpstr>Como resguardarse de esos peligros</vt:lpstr>
      <vt:lpstr>ilustración</vt:lpstr>
      <vt:lpstr>ilustración</vt:lpstr>
      <vt:lpstr>ilustración</vt:lpstr>
      <vt:lpstr>Presentación de PowerPoint</vt:lpstr>
      <vt:lpstr>Presentación de PowerPoint</vt:lpstr>
      <vt:lpstr>los hijos podemos ayudar</vt:lpstr>
      <vt:lpstr>Presentación de PowerPoint</vt:lpstr>
      <vt:lpstr>conclusión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CRISTO COMO EL CENTRO DEL HOGAR</dc:title>
  <dc:creator>Jorge Luis Ble Castillo</dc:creator>
  <cp:lastModifiedBy>Jorge Luis Ble Castillo</cp:lastModifiedBy>
  <cp:revision>19</cp:revision>
  <dcterms:created xsi:type="dcterms:W3CDTF">2014-05-07T00:37:39Z</dcterms:created>
  <dcterms:modified xsi:type="dcterms:W3CDTF">2014-05-07T11:34:30Z</dcterms:modified>
</cp:coreProperties>
</file>